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7" r:id="rId7"/>
    <p:sldId id="262" r:id="rId8"/>
    <p:sldId id="263" r:id="rId9"/>
    <p:sldId id="264" r:id="rId10"/>
    <p:sldId id="266" r:id="rId11"/>
    <p:sldId id="265" r:id="rId12"/>
    <p:sldId id="268" r:id="rId13"/>
    <p:sldId id="269" r:id="rId14"/>
    <p:sldId id="270" r:id="rId15"/>
    <p:sldId id="271" r:id="rId16"/>
    <p:sldId id="273" r:id="rId17"/>
    <p:sldId id="272" r:id="rId18"/>
    <p:sldId id="274" r:id="rId19"/>
    <p:sldId id="275" r:id="rId20"/>
    <p:sldId id="277" r:id="rId21"/>
    <p:sldId id="276" r:id="rId22"/>
    <p:sldId id="278" r:id="rId23"/>
    <p:sldId id="279" r:id="rId24"/>
    <p:sldId id="280" r:id="rId25"/>
    <p:sldId id="282" r:id="rId26"/>
    <p:sldId id="281" r:id="rId27"/>
    <p:sldId id="283" r:id="rId28"/>
    <p:sldId id="284" r:id="rId29"/>
    <p:sldId id="285" r:id="rId30"/>
    <p:sldId id="286" r:id="rId31"/>
    <p:sldId id="287" r:id="rId3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26" autoAdjust="0"/>
    <p:restoredTop sz="93741" autoAdjust="0"/>
  </p:normalViewPr>
  <p:slideViewPr>
    <p:cSldViewPr snapToGrid="0">
      <p:cViewPr varScale="1">
        <p:scale>
          <a:sx n="104" d="100"/>
          <a:sy n="104" d="100"/>
        </p:scale>
        <p:origin x="828" y="9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3812274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661766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102880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82A0F962-FBA5-40A7-94C0-B95392AEB7BA}"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606060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82A0F962-FBA5-40A7-94C0-B95392AEB7BA}" type="datetimeFigureOut">
              <a:rPr lang="it-IT" smtClean="0"/>
              <a:t>23/02/2026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3631770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7" name="Date Placeholder 2"/>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3"/>
          <p:cNvSpPr>
            <a:spLocks noGrp="1"/>
          </p:cNvSpPr>
          <p:nvPr>
            <p:ph type="ftr" sz="quarter" idx="11"/>
          </p:nvPr>
        </p:nvSpPr>
        <p:spPr/>
        <p:txBody>
          <a:bodyPr/>
          <a:lstStyle/>
          <a:p>
            <a:endParaRPr lang="it-IT"/>
          </a:p>
        </p:txBody>
      </p:sp>
      <p:sp>
        <p:nvSpPr>
          <p:cNvPr id="6" name="Slide Number Placeholder 4"/>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4273881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2"/>
          <p:cNvSpPr>
            <a:spLocks noGrp="1"/>
          </p:cNvSpPr>
          <p:nvPr>
            <p:ph type="ftr" sz="quarter" idx="11"/>
          </p:nvPr>
        </p:nvSpPr>
        <p:spPr/>
        <p:txBody>
          <a:bodyPr/>
          <a:lstStyle/>
          <a:p>
            <a:endParaRPr lang="it-IT"/>
          </a:p>
        </p:txBody>
      </p:sp>
      <p:sp>
        <p:nvSpPr>
          <p:cNvPr id="6" name="Slide Number Placeholder 3"/>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3494062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7" name="Date Placeholder 4"/>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5"/>
          <p:cNvSpPr>
            <a:spLocks noGrp="1"/>
          </p:cNvSpPr>
          <p:nvPr>
            <p:ph type="ftr" sz="quarter" idx="11"/>
          </p:nvPr>
        </p:nvSpPr>
        <p:spPr/>
        <p:txBody>
          <a:bodyPr/>
          <a:lstStyle/>
          <a:p>
            <a:endParaRPr lang="it-IT"/>
          </a:p>
        </p:txBody>
      </p:sp>
      <p:sp>
        <p:nvSpPr>
          <p:cNvPr id="6" name="Slide Number Placeholder 6"/>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1183247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82A0F962-FBA5-40A7-94C0-B95392AEB7BA}"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1402946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82A0F962-FBA5-40A7-94C0-B95392AEB7BA}"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1240026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it-IT"/>
              <a:t>Fare clic per modificare lo stile del titolo dello schema</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3187157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it-IT"/>
              <a:t>Fare clic per modificare lo stile del titolo dello schema</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it-IT"/>
              <a:t>Fare clic per modificare gli stili del testo dello schema</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169931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1252713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17741257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8215380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nchorCtr="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3921124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82A0F962-FBA5-40A7-94C0-B95392AEB7BA}"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56600-A8A3-479A-9970-DC5769104B27}" type="slidenum">
              <a:rPr lang="it-IT" smtClean="0"/>
              <a:t>‹N›</a:t>
            </a:fld>
            <a:endParaRPr lang="it-IT"/>
          </a:p>
        </p:txBody>
      </p:sp>
    </p:spTree>
    <p:extLst>
      <p:ext uri="{BB962C8B-B14F-4D97-AF65-F5344CB8AC3E}">
        <p14:creationId xmlns:p14="http://schemas.microsoft.com/office/powerpoint/2010/main" val="2567241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2A0F962-FBA5-40A7-94C0-B95392AEB7BA}" type="datetimeFigureOut">
              <a:rPr lang="it-IT" smtClean="0"/>
              <a:t>23/02/2026</a:t>
            </a:fld>
            <a:endParaRPr lang="it-IT"/>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t-IT"/>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F756600-A8A3-479A-9970-DC5769104B27}" type="slidenum">
              <a:rPr lang="it-IT" smtClean="0"/>
              <a:t>‹N›</a:t>
            </a:fld>
            <a:endParaRPr lang="it-IT"/>
          </a:p>
        </p:txBody>
      </p:sp>
    </p:spTree>
    <p:extLst>
      <p:ext uri="{BB962C8B-B14F-4D97-AF65-F5344CB8AC3E}">
        <p14:creationId xmlns:p14="http://schemas.microsoft.com/office/powerpoint/2010/main" val="226883263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5FF74B8-B5FF-C19D-2353-E085231943F9}"/>
              </a:ext>
            </a:extLst>
          </p:cNvPr>
          <p:cNvSpPr>
            <a:spLocks noGrp="1"/>
          </p:cNvSpPr>
          <p:nvPr>
            <p:ph type="ctrTitle"/>
          </p:nvPr>
        </p:nvSpPr>
        <p:spPr/>
        <p:txBody>
          <a:bodyPr/>
          <a:lstStyle/>
          <a:p>
            <a:r>
              <a:rPr lang="it-IT" dirty="0"/>
              <a:t>International Tax </a:t>
            </a:r>
            <a:r>
              <a:rPr lang="it-IT" dirty="0" err="1"/>
              <a:t>Law</a:t>
            </a:r>
            <a:br>
              <a:rPr lang="it-IT" dirty="0"/>
            </a:br>
            <a:br>
              <a:rPr lang="it-IT" dirty="0"/>
            </a:br>
            <a:r>
              <a:rPr lang="it-IT" sz="4000" dirty="0"/>
              <a:t>Module V</a:t>
            </a:r>
          </a:p>
        </p:txBody>
      </p:sp>
      <p:sp>
        <p:nvSpPr>
          <p:cNvPr id="3" name="Sottotitolo 2">
            <a:extLst>
              <a:ext uri="{FF2B5EF4-FFF2-40B4-BE49-F238E27FC236}">
                <a16:creationId xmlns:a16="http://schemas.microsoft.com/office/drawing/2014/main" id="{B9FD254E-DD18-58C8-C230-2C0585D36467}"/>
              </a:ext>
            </a:extLst>
          </p:cNvPr>
          <p:cNvSpPr>
            <a:spLocks noGrp="1"/>
          </p:cNvSpPr>
          <p:nvPr>
            <p:ph type="subTitle" idx="1"/>
          </p:nvPr>
        </p:nvSpPr>
        <p:spPr/>
        <p:txBody>
          <a:bodyPr/>
          <a:lstStyle/>
          <a:p>
            <a:endParaRPr lang="it-IT"/>
          </a:p>
          <a:p>
            <a:r>
              <a:rPr lang="it-IT"/>
              <a:t>Prof</a:t>
            </a:r>
            <a:r>
              <a:rPr lang="it-IT" dirty="0"/>
              <a:t>. Lorenzo del Federico</a:t>
            </a:r>
          </a:p>
        </p:txBody>
      </p:sp>
    </p:spTree>
    <p:extLst>
      <p:ext uri="{BB962C8B-B14F-4D97-AF65-F5344CB8AC3E}">
        <p14:creationId xmlns:p14="http://schemas.microsoft.com/office/powerpoint/2010/main" val="908537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AEE3269-F3DD-5EDA-AF5D-F79FAC8DB921}"/>
              </a:ext>
            </a:extLst>
          </p:cNvPr>
          <p:cNvSpPr>
            <a:spLocks noGrp="1"/>
          </p:cNvSpPr>
          <p:nvPr>
            <p:ph type="title"/>
          </p:nvPr>
        </p:nvSpPr>
        <p:spPr/>
        <p:txBody>
          <a:bodyPr/>
          <a:lstStyle/>
          <a:p>
            <a:r>
              <a:rPr lang="it-IT" b="1" dirty="0">
                <a:solidFill>
                  <a:srgbClr val="FF0000"/>
                </a:solidFill>
              </a:rPr>
              <a:t>The transfer pricing system </a:t>
            </a:r>
          </a:p>
        </p:txBody>
      </p:sp>
      <p:sp>
        <p:nvSpPr>
          <p:cNvPr id="3" name="Segnaposto contenuto 2">
            <a:extLst>
              <a:ext uri="{FF2B5EF4-FFF2-40B4-BE49-F238E27FC236}">
                <a16:creationId xmlns:a16="http://schemas.microsoft.com/office/drawing/2014/main" id="{56F11A4A-E8C5-B47C-2B55-22E5C7C90A66}"/>
              </a:ext>
            </a:extLst>
          </p:cNvPr>
          <p:cNvSpPr>
            <a:spLocks noGrp="1"/>
          </p:cNvSpPr>
          <p:nvPr>
            <p:ph idx="1"/>
          </p:nvPr>
        </p:nvSpPr>
        <p:spPr/>
        <p:txBody>
          <a:bodyPr>
            <a:normAutofit fontScale="92500" lnSpcReduction="10000"/>
          </a:bodyPr>
          <a:lstStyle/>
          <a:p>
            <a:pPr algn="just"/>
            <a:r>
              <a:rPr lang="en-US" dirty="0"/>
              <a:t>Article 110, paragraph 7, TUIR takes into consideration transactions that take place within a transnational group and, more specifically, transactions between:               </a:t>
            </a:r>
          </a:p>
          <a:p>
            <a:pPr marL="0" indent="0" algn="just">
              <a:buNone/>
            </a:pPr>
            <a:r>
              <a:rPr lang="en-US" dirty="0"/>
              <a:t> a)     an Italian enterprise; and                             </a:t>
            </a:r>
          </a:p>
          <a:p>
            <a:pPr marL="0" indent="0" algn="just">
              <a:buNone/>
            </a:pPr>
            <a:r>
              <a:rPr lang="en-US" dirty="0"/>
              <a:t>  b)              a company not resident in the territory of the State, which either directly or indirectly controls the Italian enterprise, is controlled by it or is controlled by the same company that controls the Italian enterprise.                           </a:t>
            </a:r>
          </a:p>
          <a:p>
            <a:pPr marL="0" indent="0" algn="just">
              <a:buNone/>
            </a:pPr>
            <a:r>
              <a:rPr lang="en-US" dirty="0"/>
              <a:t>The foreign company can, therefore, be a parent, subsidiary or sister company of the Italian enterprise</a:t>
            </a:r>
          </a:p>
          <a:p>
            <a:pPr marL="0" indent="0" algn="just">
              <a:buNone/>
            </a:pPr>
            <a:r>
              <a:rPr lang="en-US" dirty="0"/>
              <a:t>What is deemed relevant for the purpose of applying transfer pricing regulations is the circumstance that a resident enterprise and a non-resident company are bound by a direct or indirect relationship of “participation in management, control or capital”</a:t>
            </a:r>
            <a:endParaRPr lang="it-IT" dirty="0"/>
          </a:p>
        </p:txBody>
      </p:sp>
    </p:spTree>
    <p:extLst>
      <p:ext uri="{BB962C8B-B14F-4D97-AF65-F5344CB8AC3E}">
        <p14:creationId xmlns:p14="http://schemas.microsoft.com/office/powerpoint/2010/main" val="3204881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395EEEE-4668-514C-03F3-C0F214D52BAA}"/>
              </a:ext>
            </a:extLst>
          </p:cNvPr>
          <p:cNvSpPr>
            <a:spLocks noGrp="1"/>
          </p:cNvSpPr>
          <p:nvPr>
            <p:ph type="title"/>
          </p:nvPr>
        </p:nvSpPr>
        <p:spPr/>
        <p:txBody>
          <a:bodyPr/>
          <a:lstStyle/>
          <a:p>
            <a:r>
              <a:rPr lang="it-IT" b="1" dirty="0">
                <a:solidFill>
                  <a:srgbClr val="FF0000"/>
                </a:solidFill>
              </a:rPr>
              <a:t>TP ratio</a:t>
            </a:r>
          </a:p>
        </p:txBody>
      </p:sp>
      <p:sp>
        <p:nvSpPr>
          <p:cNvPr id="3" name="Segnaposto contenuto 2">
            <a:extLst>
              <a:ext uri="{FF2B5EF4-FFF2-40B4-BE49-F238E27FC236}">
                <a16:creationId xmlns:a16="http://schemas.microsoft.com/office/drawing/2014/main" id="{C07D6F9F-E8B2-BAAB-B87E-9815DCF717ED}"/>
              </a:ext>
            </a:extLst>
          </p:cNvPr>
          <p:cNvSpPr>
            <a:spLocks noGrp="1"/>
          </p:cNvSpPr>
          <p:nvPr>
            <p:ph idx="1"/>
          </p:nvPr>
        </p:nvSpPr>
        <p:spPr/>
        <p:txBody>
          <a:bodyPr>
            <a:normAutofit fontScale="77500" lnSpcReduction="20000"/>
          </a:bodyPr>
          <a:lstStyle/>
          <a:p>
            <a:pPr algn="just"/>
            <a:r>
              <a:rPr lang="en-US" dirty="0"/>
              <a:t> Article 110, paragraph 7, TUIR does not prevent prices from being freely agreed upon between the parties, but it does stipulate that the resulting income items must be measured, for tax purposes, according to the “arm’s length principle”.</a:t>
            </a:r>
          </a:p>
          <a:p>
            <a:pPr algn="just"/>
            <a:r>
              <a:rPr lang="en-US" dirty="0"/>
              <a:t>The purpose of this provision is to prevent taxable items from being transferred from Italy to a foreign State by artificially fixing, as part of intercompany transactions, a consideration other than that which would have been agreed upon between independent entities under conditions of free competition.         An Italian enterprise might, for example, have an interest in transferring profit to one of its foreign subsidiaries (perhaps to take advantage of lower rates or to allow the latter to offset past losses).       </a:t>
            </a:r>
          </a:p>
          <a:p>
            <a:pPr algn="just"/>
            <a:r>
              <a:rPr lang="en-US" dirty="0"/>
              <a:t> This could be accomplished in two ways:                          </a:t>
            </a:r>
          </a:p>
          <a:p>
            <a:pPr marL="0" indent="0" algn="just">
              <a:buNone/>
            </a:pPr>
            <a:r>
              <a:rPr lang="en-US" dirty="0"/>
              <a:t> a)   by selling goods or providing services at a lower price than the price usually charged in transactions with third-party enterprises, i.e. by lowering revenues; or                                b)    by purchasing goods or services at a higher price than the price usually charged by third-party enterprises, i.e. by increasing costs.                        </a:t>
            </a:r>
          </a:p>
          <a:p>
            <a:pPr marL="0" indent="0" algn="just">
              <a:buNone/>
            </a:pPr>
            <a:r>
              <a:rPr lang="en-US" dirty="0"/>
              <a:t>Such a conduct can be easily implemented in transactions between companies linked by controlling relationships, where setting a higher or lower price will generally not affect the group’s overall economic situation.</a:t>
            </a:r>
            <a:endParaRPr lang="it-IT" dirty="0"/>
          </a:p>
        </p:txBody>
      </p:sp>
    </p:spTree>
    <p:extLst>
      <p:ext uri="{BB962C8B-B14F-4D97-AF65-F5344CB8AC3E}">
        <p14:creationId xmlns:p14="http://schemas.microsoft.com/office/powerpoint/2010/main" val="3711302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E7B75A9-0EA7-652A-732F-C255978FBF5A}"/>
              </a:ext>
            </a:extLst>
          </p:cNvPr>
          <p:cNvSpPr>
            <a:spLocks noGrp="1"/>
          </p:cNvSpPr>
          <p:nvPr>
            <p:ph type="title"/>
          </p:nvPr>
        </p:nvSpPr>
        <p:spPr/>
        <p:txBody>
          <a:bodyPr/>
          <a:lstStyle/>
          <a:p>
            <a:r>
              <a:rPr lang="en-US" b="1" dirty="0">
                <a:solidFill>
                  <a:srgbClr val="FF0000"/>
                </a:solidFill>
              </a:rPr>
              <a:t>Transfer pricing and double taxation </a:t>
            </a:r>
            <a:endParaRPr lang="it-IT" b="1" dirty="0">
              <a:solidFill>
                <a:srgbClr val="FF0000"/>
              </a:solidFill>
            </a:endParaRPr>
          </a:p>
        </p:txBody>
      </p:sp>
      <p:sp>
        <p:nvSpPr>
          <p:cNvPr id="3" name="Segnaposto contenuto 2">
            <a:extLst>
              <a:ext uri="{FF2B5EF4-FFF2-40B4-BE49-F238E27FC236}">
                <a16:creationId xmlns:a16="http://schemas.microsoft.com/office/drawing/2014/main" id="{27A18032-C8FB-093B-47A8-2883D786AAC3}"/>
              </a:ext>
            </a:extLst>
          </p:cNvPr>
          <p:cNvSpPr>
            <a:spLocks noGrp="1"/>
          </p:cNvSpPr>
          <p:nvPr>
            <p:ph idx="1"/>
          </p:nvPr>
        </p:nvSpPr>
        <p:spPr/>
        <p:txBody>
          <a:bodyPr>
            <a:normAutofit fontScale="85000" lnSpcReduction="20000"/>
          </a:bodyPr>
          <a:lstStyle/>
          <a:p>
            <a:pPr algn="just"/>
            <a:r>
              <a:rPr lang="en-US" dirty="0"/>
              <a:t>Any upward adjustment of the intercompany price will risk giving rise to (economic) double taxation in the event that the tax authorities of the other State do not make a downward adjustment. </a:t>
            </a:r>
          </a:p>
          <a:p>
            <a:pPr algn="just"/>
            <a:r>
              <a:rPr lang="en-US" dirty="0"/>
              <a:t>Similarly, if the authorities of the other State take the initiative and apply an upward price adjustment to the non-resident enterprise, the issue of (economic) double taxation will show up again if Italy does not apply a price adjustment to the resident counterparty as well.         </a:t>
            </a:r>
          </a:p>
          <a:p>
            <a:pPr algn="just"/>
            <a:r>
              <a:rPr lang="en-US" dirty="0"/>
              <a:t>To settle the matter, the former version of Article 110, paragraph 7, TUIR allowed the taxpayer to obtain a downward adjustment to its income, against an upward adjustment made to the income of a foreign affiliate, only in accordance with the agreements reached with the relevant authorities of the foreign State as a result of the special Mutual Agreement Procedure (MAP) set out in international conventions against double taxation on income .      </a:t>
            </a:r>
          </a:p>
          <a:p>
            <a:pPr algn="just"/>
            <a:r>
              <a:rPr lang="en-US" dirty="0"/>
              <a:t> At present, in the context of mutual agreement procedures, there is no real obligation for the authorities of the two States to reach an agreement to avoid double taxation. There is only a consultation requirement. Nothing else</a:t>
            </a:r>
            <a:endParaRPr lang="it-IT" dirty="0"/>
          </a:p>
        </p:txBody>
      </p:sp>
    </p:spTree>
    <p:extLst>
      <p:ext uri="{BB962C8B-B14F-4D97-AF65-F5344CB8AC3E}">
        <p14:creationId xmlns:p14="http://schemas.microsoft.com/office/powerpoint/2010/main" val="330675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94D267-2C9B-349A-0D15-1DE8E014FD46}"/>
              </a:ext>
            </a:extLst>
          </p:cNvPr>
          <p:cNvSpPr>
            <a:spLocks noGrp="1"/>
          </p:cNvSpPr>
          <p:nvPr>
            <p:ph type="title"/>
          </p:nvPr>
        </p:nvSpPr>
        <p:spPr/>
        <p:txBody>
          <a:bodyPr/>
          <a:lstStyle/>
          <a:p>
            <a:r>
              <a:rPr lang="it-IT" b="1" dirty="0">
                <a:solidFill>
                  <a:srgbClr val="FF0000"/>
                </a:solidFill>
              </a:rPr>
              <a:t>Cost sharing agreements </a:t>
            </a:r>
          </a:p>
        </p:txBody>
      </p:sp>
      <p:sp>
        <p:nvSpPr>
          <p:cNvPr id="3" name="Segnaposto contenuto 2">
            <a:extLst>
              <a:ext uri="{FF2B5EF4-FFF2-40B4-BE49-F238E27FC236}">
                <a16:creationId xmlns:a16="http://schemas.microsoft.com/office/drawing/2014/main" id="{58E9CEB3-9173-B03B-615E-38B84673E0B3}"/>
              </a:ext>
            </a:extLst>
          </p:cNvPr>
          <p:cNvSpPr>
            <a:spLocks noGrp="1"/>
          </p:cNvSpPr>
          <p:nvPr>
            <p:ph idx="1"/>
          </p:nvPr>
        </p:nvSpPr>
        <p:spPr/>
        <p:txBody>
          <a:bodyPr>
            <a:normAutofit lnSpcReduction="10000"/>
          </a:bodyPr>
          <a:lstStyle/>
          <a:p>
            <a:pPr algn="just"/>
            <a:r>
              <a:rPr lang="en-US" dirty="0"/>
              <a:t>Cost sharing agreements (CSAs) is a topic closely related to regulations governing transfer pricing. </a:t>
            </a:r>
          </a:p>
          <a:p>
            <a:pPr algn="just"/>
            <a:r>
              <a:rPr lang="en-US" dirty="0"/>
              <a:t>This is a typical negotiating tool relied upon by multinational groups for the allocation of costs incurred centrally for the supply of services intended for the benefit of different group entities.</a:t>
            </a:r>
          </a:p>
          <a:p>
            <a:pPr algn="just"/>
            <a:r>
              <a:rPr lang="en-US" dirty="0"/>
              <a:t>With regard to tax treatment, appropriately establishing the shares of the costs charged by the company performing </a:t>
            </a:r>
            <a:r>
              <a:rPr lang="en-US" dirty="0" err="1"/>
              <a:t>centralised</a:t>
            </a:r>
            <a:r>
              <a:rPr lang="en-US" dirty="0"/>
              <a:t> functions (usually the parent company) to the contracting subsidiaries is the most crucial aspect of cost sharing agreements.         It is clear that, from a taxation perspective, such agreements raise issues quite similar to those related to transfer pricing, inasmuch as they can be exploited to cause wealth to be transferred from one State to another by allocating intentionally inflated costs</a:t>
            </a:r>
            <a:endParaRPr lang="it-IT" dirty="0"/>
          </a:p>
        </p:txBody>
      </p:sp>
    </p:spTree>
    <p:extLst>
      <p:ext uri="{BB962C8B-B14F-4D97-AF65-F5344CB8AC3E}">
        <p14:creationId xmlns:p14="http://schemas.microsoft.com/office/powerpoint/2010/main" val="239543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7C1289E-595B-478B-4110-F4111AD348A3}"/>
              </a:ext>
            </a:extLst>
          </p:cNvPr>
          <p:cNvSpPr>
            <a:spLocks noGrp="1"/>
          </p:cNvSpPr>
          <p:nvPr>
            <p:ph type="title"/>
          </p:nvPr>
        </p:nvSpPr>
        <p:spPr/>
        <p:txBody>
          <a:bodyPr/>
          <a:lstStyle/>
          <a:p>
            <a:r>
              <a:rPr lang="it-IT" b="1" dirty="0">
                <a:solidFill>
                  <a:srgbClr val="FF0000"/>
                </a:solidFill>
              </a:rPr>
              <a:t>Check Point</a:t>
            </a:r>
          </a:p>
        </p:txBody>
      </p:sp>
      <p:sp>
        <p:nvSpPr>
          <p:cNvPr id="3" name="Segnaposto contenuto 2">
            <a:extLst>
              <a:ext uri="{FF2B5EF4-FFF2-40B4-BE49-F238E27FC236}">
                <a16:creationId xmlns:a16="http://schemas.microsoft.com/office/drawing/2014/main" id="{693C5DD1-5970-FB15-F956-5DC04E1B4E33}"/>
              </a:ext>
            </a:extLst>
          </p:cNvPr>
          <p:cNvSpPr>
            <a:spLocks noGrp="1"/>
          </p:cNvSpPr>
          <p:nvPr>
            <p:ph idx="1"/>
          </p:nvPr>
        </p:nvSpPr>
        <p:spPr/>
        <p:txBody>
          <a:bodyPr/>
          <a:lstStyle/>
          <a:p>
            <a:r>
              <a:rPr lang="it-IT" dirty="0" err="1"/>
              <a:t>What</a:t>
            </a:r>
            <a:r>
              <a:rPr lang="it-IT" dirty="0"/>
              <a:t> </a:t>
            </a:r>
            <a:r>
              <a:rPr lang="it-IT" dirty="0" err="1"/>
              <a:t>is</a:t>
            </a:r>
            <a:r>
              <a:rPr lang="it-IT" dirty="0"/>
              <a:t> TP ratio?</a:t>
            </a:r>
          </a:p>
          <a:p>
            <a:endParaRPr lang="it-IT" dirty="0"/>
          </a:p>
          <a:p>
            <a:r>
              <a:rPr lang="it-IT" dirty="0" err="1"/>
              <a:t>Why</a:t>
            </a:r>
            <a:r>
              <a:rPr lang="it-IT" dirty="0"/>
              <a:t> do TP rules </a:t>
            </a:r>
            <a:r>
              <a:rPr lang="it-IT" dirty="0" err="1"/>
              <a:t>apply</a:t>
            </a:r>
            <a:r>
              <a:rPr lang="it-IT" dirty="0"/>
              <a:t> in </a:t>
            </a:r>
            <a:r>
              <a:rPr lang="it-IT" dirty="0" err="1"/>
              <a:t>intercompany</a:t>
            </a:r>
            <a:r>
              <a:rPr lang="it-IT" dirty="0"/>
              <a:t> </a:t>
            </a:r>
            <a:r>
              <a:rPr lang="it-IT" dirty="0" err="1"/>
              <a:t>transactions</a:t>
            </a:r>
            <a:r>
              <a:rPr lang="it-IT" dirty="0"/>
              <a:t>?</a:t>
            </a:r>
          </a:p>
          <a:p>
            <a:endParaRPr lang="it-IT" dirty="0"/>
          </a:p>
          <a:p>
            <a:r>
              <a:rPr lang="it-IT" dirty="0"/>
              <a:t>Do </a:t>
            </a:r>
            <a:r>
              <a:rPr lang="it-IT" dirty="0" err="1"/>
              <a:t>you</a:t>
            </a:r>
            <a:r>
              <a:rPr lang="it-IT" dirty="0"/>
              <a:t> think </a:t>
            </a:r>
            <a:r>
              <a:rPr lang="it-IT" dirty="0" err="1"/>
              <a:t>is</a:t>
            </a:r>
            <a:r>
              <a:rPr lang="it-IT" dirty="0"/>
              <a:t> </a:t>
            </a:r>
            <a:r>
              <a:rPr lang="it-IT" dirty="0" err="1"/>
              <a:t>is</a:t>
            </a:r>
            <a:r>
              <a:rPr lang="it-IT" dirty="0"/>
              <a:t> easy to </a:t>
            </a:r>
            <a:r>
              <a:rPr lang="it-IT" dirty="0" err="1"/>
              <a:t>identify</a:t>
            </a:r>
            <a:r>
              <a:rPr lang="it-IT" dirty="0"/>
              <a:t> the </a:t>
            </a:r>
            <a:r>
              <a:rPr lang="it-IT" dirty="0" err="1"/>
              <a:t>arm’s</a:t>
            </a:r>
            <a:r>
              <a:rPr lang="it-IT" dirty="0"/>
              <a:t> </a:t>
            </a:r>
            <a:r>
              <a:rPr lang="it-IT" dirty="0" err="1"/>
              <a:t>lenghth</a:t>
            </a:r>
            <a:r>
              <a:rPr lang="it-IT" dirty="0"/>
              <a:t> price?</a:t>
            </a:r>
          </a:p>
        </p:txBody>
      </p:sp>
      <p:pic>
        <p:nvPicPr>
          <p:cNvPr id="4" name="Immagine 3" descr="corporate-tax-compliance-in-the-netherlands.jpg">
            <a:extLst>
              <a:ext uri="{FF2B5EF4-FFF2-40B4-BE49-F238E27FC236}">
                <a16:creationId xmlns:a16="http://schemas.microsoft.com/office/drawing/2014/main" id="{C335B028-8C96-41D5-97BB-4D86297D5080}"/>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9758063" y="4150658"/>
            <a:ext cx="1330625" cy="1790181"/>
          </a:xfrm>
          <a:prstGeom prst="rect">
            <a:avLst/>
          </a:prstGeom>
        </p:spPr>
      </p:pic>
    </p:spTree>
    <p:extLst>
      <p:ext uri="{BB962C8B-B14F-4D97-AF65-F5344CB8AC3E}">
        <p14:creationId xmlns:p14="http://schemas.microsoft.com/office/powerpoint/2010/main" val="2340914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07ADC9-4494-8A89-8CFD-F0465746101A}"/>
              </a:ext>
            </a:extLst>
          </p:cNvPr>
          <p:cNvSpPr>
            <a:spLocks noGrp="1"/>
          </p:cNvSpPr>
          <p:nvPr>
            <p:ph type="title"/>
          </p:nvPr>
        </p:nvSpPr>
        <p:spPr/>
        <p:txBody>
          <a:bodyPr/>
          <a:lstStyle/>
          <a:p>
            <a:r>
              <a:rPr lang="it-IT" b="1" dirty="0" err="1">
                <a:solidFill>
                  <a:srgbClr val="FF0000"/>
                </a:solidFill>
              </a:rPr>
              <a:t>Controlled</a:t>
            </a:r>
            <a:r>
              <a:rPr lang="it-IT" b="1" dirty="0">
                <a:solidFill>
                  <a:srgbClr val="FF0000"/>
                </a:solidFill>
              </a:rPr>
              <a:t> Foreign Companies (</a:t>
            </a:r>
            <a:r>
              <a:rPr lang="it-IT" b="1" dirty="0" err="1">
                <a:solidFill>
                  <a:srgbClr val="FF0000"/>
                </a:solidFill>
              </a:rPr>
              <a:t>CFCs</a:t>
            </a:r>
            <a:r>
              <a:rPr lang="it-IT" b="1" dirty="0">
                <a:solidFill>
                  <a:srgbClr val="FF0000"/>
                </a:solidFill>
              </a:rPr>
              <a:t>) </a:t>
            </a:r>
          </a:p>
        </p:txBody>
      </p:sp>
      <p:sp>
        <p:nvSpPr>
          <p:cNvPr id="3" name="Segnaposto contenuto 2">
            <a:extLst>
              <a:ext uri="{FF2B5EF4-FFF2-40B4-BE49-F238E27FC236}">
                <a16:creationId xmlns:a16="http://schemas.microsoft.com/office/drawing/2014/main" id="{67DC56CF-FA2A-146D-3E49-BE8AF83CCE42}"/>
              </a:ext>
            </a:extLst>
          </p:cNvPr>
          <p:cNvSpPr>
            <a:spLocks noGrp="1"/>
          </p:cNvSpPr>
          <p:nvPr>
            <p:ph idx="1"/>
          </p:nvPr>
        </p:nvSpPr>
        <p:spPr/>
        <p:txBody>
          <a:bodyPr>
            <a:normAutofit fontScale="77500" lnSpcReduction="20000"/>
          </a:bodyPr>
          <a:lstStyle/>
          <a:p>
            <a:pPr algn="just"/>
            <a:r>
              <a:rPr lang="en-US" dirty="0"/>
              <a:t>Article 167 TUIR covers a special tax regime applicable when an entity residing in Italy holds, whether directly or indirectly, a controlling interest in a foreign company located in a country or territory whose tax regime has significantly </a:t>
            </a:r>
            <a:r>
              <a:rPr lang="en-US" dirty="0" err="1"/>
              <a:t>favourable</a:t>
            </a:r>
            <a:r>
              <a:rPr lang="en-US" dirty="0"/>
              <a:t> aspects</a:t>
            </a:r>
          </a:p>
          <a:p>
            <a:pPr algn="just"/>
            <a:r>
              <a:rPr lang="en-US" dirty="0"/>
              <a:t>The purpose of CFC legislation is to prevent Italian individuals who hold shareholdings in tax havens from deferring, possibly indefinitely, taxation on income produced by the foreign controlled companies (i.e. tax deferral).     </a:t>
            </a:r>
          </a:p>
          <a:p>
            <a:pPr algn="just"/>
            <a:r>
              <a:rPr lang="en-US" dirty="0"/>
              <a:t>    Indeed, as is well known, income (earned by both individuals and companies) consisting of profits produced by foreign companies is taxed in Italy “on a cash basis” in the tax period of receipt thereof. By keeping income generated by (or through) a company residing in a tax haven, it would then be possible to delay taxation on such income.         Precisely to avert this risk, a “transparency” taxation regime was also introduced for profits from shareholdings held in companies residing in tax havens</a:t>
            </a:r>
          </a:p>
          <a:p>
            <a:pPr algn="just"/>
            <a:r>
              <a:rPr lang="en-US" dirty="0"/>
              <a:t>         In addition to this, over the years the CFC tax regime has also been pursuing an anti-abuse purpose with a view to countering base erosion and profit shifting, a conduct that could be implemented by resorting to aggressive international tax planning, whose nominal level of taxation was less than 50 per cent of that applicable in Italy</a:t>
            </a:r>
            <a:endParaRPr lang="it-IT" dirty="0"/>
          </a:p>
        </p:txBody>
      </p:sp>
    </p:spTree>
    <p:extLst>
      <p:ext uri="{BB962C8B-B14F-4D97-AF65-F5344CB8AC3E}">
        <p14:creationId xmlns:p14="http://schemas.microsoft.com/office/powerpoint/2010/main" val="479821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2B715C0-AB46-CAB8-0150-F7A6568BDA53}"/>
              </a:ext>
            </a:extLst>
          </p:cNvPr>
          <p:cNvSpPr>
            <a:spLocks noGrp="1"/>
          </p:cNvSpPr>
          <p:nvPr>
            <p:ph type="title"/>
          </p:nvPr>
        </p:nvSpPr>
        <p:spPr/>
        <p:txBody>
          <a:bodyPr/>
          <a:lstStyle/>
          <a:p>
            <a:r>
              <a:rPr lang="it-IT" b="1" dirty="0">
                <a:solidFill>
                  <a:srgbClr val="FF0000"/>
                </a:solidFill>
              </a:rPr>
              <a:t>CFC rule </a:t>
            </a:r>
            <a:r>
              <a:rPr lang="it-IT" b="1" dirty="0" err="1">
                <a:solidFill>
                  <a:srgbClr val="FF0000"/>
                </a:solidFill>
              </a:rPr>
              <a:t>application</a:t>
            </a:r>
            <a:endParaRPr lang="it-IT" b="1" dirty="0">
              <a:solidFill>
                <a:srgbClr val="FF0000"/>
              </a:solidFill>
            </a:endParaRPr>
          </a:p>
        </p:txBody>
      </p:sp>
      <p:sp>
        <p:nvSpPr>
          <p:cNvPr id="3" name="Segnaposto contenuto 2">
            <a:extLst>
              <a:ext uri="{FF2B5EF4-FFF2-40B4-BE49-F238E27FC236}">
                <a16:creationId xmlns:a16="http://schemas.microsoft.com/office/drawing/2014/main" id="{719C2445-A615-503C-1484-936630CB6640}"/>
              </a:ext>
            </a:extLst>
          </p:cNvPr>
          <p:cNvSpPr>
            <a:spLocks noGrp="1"/>
          </p:cNvSpPr>
          <p:nvPr>
            <p:ph idx="1"/>
          </p:nvPr>
        </p:nvSpPr>
        <p:spPr/>
        <p:txBody>
          <a:bodyPr>
            <a:normAutofit fontScale="85000" lnSpcReduction="20000"/>
          </a:bodyPr>
          <a:lstStyle/>
          <a:p>
            <a:pPr algn="just"/>
            <a:r>
              <a:rPr lang="en-US" dirty="0"/>
              <a:t>CFC rules will apply if the controlled foreign entities meet the following conditions:                             </a:t>
            </a:r>
          </a:p>
          <a:p>
            <a:pPr marL="0" indent="0" algn="just">
              <a:buNone/>
            </a:pPr>
            <a:r>
              <a:rPr lang="en-US" dirty="0"/>
              <a:t>  a)              they are subject to an effective level of taxation lower than half of that to which they would have been subject if they resided in Italy; and                                b)              they earned income consisting, for more than one-third, of passive income, i.e. income from managing, holding or investing in securities, equity interests, claims or other financial assets, from the assignment or lease of intangible rights relating to industrial, literary or artistic property, as well as from the supply of services to entities that directly or indirectly control the non-resident company or </a:t>
            </a:r>
            <a:r>
              <a:rPr lang="en-US" dirty="0" err="1"/>
              <a:t>organisation</a:t>
            </a:r>
            <a:r>
              <a:rPr lang="en-US" dirty="0"/>
              <a:t>, including financial services.                        </a:t>
            </a:r>
          </a:p>
          <a:p>
            <a:pPr marL="0" indent="0" algn="just">
              <a:buNone/>
            </a:pPr>
            <a:r>
              <a:rPr lang="en-US" dirty="0"/>
              <a:t>   If the prerequisites considered thus far are met, then the income earned by the foreign subsidiary will be ascribed, in the tax period underway as at the reporting date or as at the end of the period of operation of the foreign subsidiary, to the resident entities commensurate with their direct or indirect profit shares.         </a:t>
            </a:r>
          </a:p>
          <a:p>
            <a:pPr marL="0" indent="0" algn="just">
              <a:buNone/>
            </a:pPr>
            <a:r>
              <a:rPr lang="en-US" dirty="0"/>
              <a:t>Article 167 TUIR stipulates that income earned by the foreign subsidiaries must be recalculated according to the rules applicable to resident entities in order that corporate income may be determined</a:t>
            </a:r>
            <a:endParaRPr lang="it-IT" dirty="0"/>
          </a:p>
        </p:txBody>
      </p:sp>
    </p:spTree>
    <p:extLst>
      <p:ext uri="{BB962C8B-B14F-4D97-AF65-F5344CB8AC3E}">
        <p14:creationId xmlns:p14="http://schemas.microsoft.com/office/powerpoint/2010/main" val="3784696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61AAB24-33E1-218A-04DE-DDC526E79485}"/>
              </a:ext>
            </a:extLst>
          </p:cNvPr>
          <p:cNvSpPr>
            <a:spLocks noGrp="1"/>
          </p:cNvSpPr>
          <p:nvPr>
            <p:ph type="title"/>
          </p:nvPr>
        </p:nvSpPr>
        <p:spPr/>
        <p:txBody>
          <a:bodyPr/>
          <a:lstStyle/>
          <a:p>
            <a:r>
              <a:rPr lang="it-IT" b="1" dirty="0" err="1">
                <a:solidFill>
                  <a:srgbClr val="FF0000"/>
                </a:solidFill>
              </a:rPr>
              <a:t>Example</a:t>
            </a:r>
            <a:endParaRPr lang="it-IT" b="1" dirty="0">
              <a:solidFill>
                <a:srgbClr val="FF0000"/>
              </a:solidFill>
            </a:endParaRPr>
          </a:p>
        </p:txBody>
      </p:sp>
      <p:sp>
        <p:nvSpPr>
          <p:cNvPr id="3" name="Segnaposto contenuto 2">
            <a:extLst>
              <a:ext uri="{FF2B5EF4-FFF2-40B4-BE49-F238E27FC236}">
                <a16:creationId xmlns:a16="http://schemas.microsoft.com/office/drawing/2014/main" id="{4694582F-2440-AF54-908D-06CA9ED2F380}"/>
              </a:ext>
            </a:extLst>
          </p:cNvPr>
          <p:cNvSpPr>
            <a:spLocks noGrp="1"/>
          </p:cNvSpPr>
          <p:nvPr>
            <p:ph idx="1"/>
          </p:nvPr>
        </p:nvSpPr>
        <p:spPr/>
        <p:txBody>
          <a:bodyPr/>
          <a:lstStyle/>
          <a:p>
            <a:r>
              <a:rPr lang="en-US" dirty="0"/>
              <a:t>To determine the profit share, in the case of an indirect shareholding, the scaling-down criterion will apply, except when the “intermediate” company is an entity residing in Italy</a:t>
            </a:r>
            <a:endParaRPr lang="it-IT" dirty="0"/>
          </a:p>
        </p:txBody>
      </p:sp>
      <p:pic>
        <p:nvPicPr>
          <p:cNvPr id="5" name="Immagine 4">
            <a:extLst>
              <a:ext uri="{FF2B5EF4-FFF2-40B4-BE49-F238E27FC236}">
                <a16:creationId xmlns:a16="http://schemas.microsoft.com/office/drawing/2014/main" id="{42693086-F3FB-4699-8A93-ED5965C6F538}"/>
              </a:ext>
            </a:extLst>
          </p:cNvPr>
          <p:cNvPicPr>
            <a:picLocks noChangeAspect="1"/>
          </p:cNvPicPr>
          <p:nvPr/>
        </p:nvPicPr>
        <p:blipFill>
          <a:blip r:embed="rId2"/>
          <a:stretch>
            <a:fillRect/>
          </a:stretch>
        </p:blipFill>
        <p:spPr>
          <a:xfrm>
            <a:off x="2142147" y="3144802"/>
            <a:ext cx="9163813" cy="3328667"/>
          </a:xfrm>
          <a:prstGeom prst="rect">
            <a:avLst/>
          </a:prstGeom>
        </p:spPr>
      </p:pic>
    </p:spTree>
    <p:extLst>
      <p:ext uri="{BB962C8B-B14F-4D97-AF65-F5344CB8AC3E}">
        <p14:creationId xmlns:p14="http://schemas.microsoft.com/office/powerpoint/2010/main" val="2781547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61B7EAE-FE83-F1C2-E3B3-E2979BBD692D}"/>
              </a:ext>
            </a:extLst>
          </p:cNvPr>
          <p:cNvSpPr>
            <a:spLocks noGrp="1"/>
          </p:cNvSpPr>
          <p:nvPr>
            <p:ph type="title"/>
          </p:nvPr>
        </p:nvSpPr>
        <p:spPr/>
        <p:txBody>
          <a:bodyPr/>
          <a:lstStyle/>
          <a:p>
            <a:r>
              <a:rPr lang="it-IT" b="1" dirty="0" err="1">
                <a:solidFill>
                  <a:srgbClr val="FF0000"/>
                </a:solidFill>
              </a:rPr>
              <a:t>Disapplication</a:t>
            </a:r>
            <a:r>
              <a:rPr lang="it-IT" b="1" dirty="0">
                <a:solidFill>
                  <a:srgbClr val="FF0000"/>
                </a:solidFill>
              </a:rPr>
              <a:t> of CFC rules</a:t>
            </a:r>
          </a:p>
        </p:txBody>
      </p:sp>
      <p:sp>
        <p:nvSpPr>
          <p:cNvPr id="3" name="Segnaposto contenuto 2">
            <a:extLst>
              <a:ext uri="{FF2B5EF4-FFF2-40B4-BE49-F238E27FC236}">
                <a16:creationId xmlns:a16="http://schemas.microsoft.com/office/drawing/2014/main" id="{4897204E-9F38-AEB6-99FE-5C2236C8AD60}"/>
              </a:ext>
            </a:extLst>
          </p:cNvPr>
          <p:cNvSpPr>
            <a:spLocks noGrp="1"/>
          </p:cNvSpPr>
          <p:nvPr>
            <p:ph idx="1"/>
          </p:nvPr>
        </p:nvSpPr>
        <p:spPr/>
        <p:txBody>
          <a:bodyPr/>
          <a:lstStyle/>
          <a:p>
            <a:r>
              <a:rPr lang="it-IT" dirty="0"/>
              <a:t>The </a:t>
            </a:r>
            <a:r>
              <a:rPr lang="it-IT" dirty="0" err="1"/>
              <a:t>application</a:t>
            </a:r>
            <a:r>
              <a:rPr lang="it-IT" dirty="0"/>
              <a:t> of CFC rules can be </a:t>
            </a:r>
            <a:r>
              <a:rPr lang="it-IT" dirty="0" err="1"/>
              <a:t>avoided</a:t>
            </a:r>
            <a:r>
              <a:rPr lang="it-IT" dirty="0"/>
              <a:t> </a:t>
            </a:r>
            <a:r>
              <a:rPr lang="it-IT" dirty="0" err="1"/>
              <a:t>proving</a:t>
            </a:r>
            <a:r>
              <a:rPr lang="it-IT" dirty="0"/>
              <a:t> </a:t>
            </a:r>
            <a:r>
              <a:rPr lang="it-IT" dirty="0" err="1"/>
              <a:t>that</a:t>
            </a:r>
            <a:r>
              <a:rPr lang="it-IT" dirty="0"/>
              <a:t> the non-</a:t>
            </a:r>
            <a:r>
              <a:rPr lang="it-IT" dirty="0" err="1"/>
              <a:t>residententity</a:t>
            </a:r>
            <a:r>
              <a:rPr lang="it-IT" dirty="0"/>
              <a:t> </a:t>
            </a:r>
            <a:r>
              <a:rPr lang="it-IT" dirty="0" err="1"/>
              <a:t>engages</a:t>
            </a:r>
            <a:r>
              <a:rPr lang="it-IT" dirty="0"/>
              <a:t>, in </a:t>
            </a:r>
            <a:r>
              <a:rPr lang="it-IT" dirty="0" err="1"/>
              <a:t>its</a:t>
            </a:r>
            <a:r>
              <a:rPr lang="it-IT" dirty="0"/>
              <a:t> </a:t>
            </a:r>
            <a:r>
              <a:rPr lang="it-IT" dirty="0" err="1"/>
              <a:t>own</a:t>
            </a:r>
            <a:r>
              <a:rPr lang="it-IT" dirty="0"/>
              <a:t> State – the </a:t>
            </a:r>
            <a:r>
              <a:rPr lang="it-IT" dirty="0" err="1"/>
              <a:t>conduct</a:t>
            </a:r>
            <a:r>
              <a:rPr lang="it-IT" dirty="0"/>
              <a:t> of a genuine business by </a:t>
            </a:r>
            <a:r>
              <a:rPr lang="it-IT" dirty="0" err="1"/>
              <a:t>using</a:t>
            </a:r>
            <a:r>
              <a:rPr lang="it-IT" dirty="0"/>
              <a:t> </a:t>
            </a:r>
            <a:r>
              <a:rPr lang="it-IT" dirty="0" err="1"/>
              <a:t>local</a:t>
            </a:r>
            <a:r>
              <a:rPr lang="it-IT" dirty="0"/>
              <a:t> </a:t>
            </a:r>
            <a:r>
              <a:rPr lang="it-IT" dirty="0" err="1"/>
              <a:t>personnel</a:t>
            </a:r>
            <a:r>
              <a:rPr lang="it-IT" dirty="0"/>
              <a:t>, </a:t>
            </a:r>
            <a:r>
              <a:rPr lang="it-IT" dirty="0" err="1"/>
              <a:t>equipment</a:t>
            </a:r>
            <a:r>
              <a:rPr lang="it-IT" dirty="0"/>
              <a:t> and assets</a:t>
            </a:r>
          </a:p>
          <a:p>
            <a:endParaRPr lang="it-IT" dirty="0"/>
          </a:p>
          <a:p>
            <a:r>
              <a:rPr lang="it-IT" dirty="0"/>
              <a:t>The </a:t>
            </a:r>
            <a:r>
              <a:rPr lang="it-IT" dirty="0" err="1"/>
              <a:t>taxpayer</a:t>
            </a:r>
            <a:r>
              <a:rPr lang="it-IT" dirty="0"/>
              <a:t> </a:t>
            </a:r>
            <a:r>
              <a:rPr lang="it-IT" dirty="0" err="1"/>
              <a:t>may</a:t>
            </a:r>
            <a:r>
              <a:rPr lang="it-IT" dirty="0"/>
              <a:t> file a tax ruling</a:t>
            </a:r>
          </a:p>
        </p:txBody>
      </p:sp>
    </p:spTree>
    <p:extLst>
      <p:ext uri="{BB962C8B-B14F-4D97-AF65-F5344CB8AC3E}">
        <p14:creationId xmlns:p14="http://schemas.microsoft.com/office/powerpoint/2010/main" val="685435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9CC3CD-7178-CFB8-CB80-0F85255EB7D6}"/>
              </a:ext>
            </a:extLst>
          </p:cNvPr>
          <p:cNvSpPr>
            <a:spLocks noGrp="1"/>
          </p:cNvSpPr>
          <p:nvPr>
            <p:ph type="title"/>
          </p:nvPr>
        </p:nvSpPr>
        <p:spPr/>
        <p:txBody>
          <a:bodyPr/>
          <a:lstStyle/>
          <a:p>
            <a:r>
              <a:rPr lang="it-IT" b="1" dirty="0">
                <a:solidFill>
                  <a:srgbClr val="FF0000"/>
                </a:solidFill>
              </a:rPr>
              <a:t>Check Point</a:t>
            </a:r>
          </a:p>
        </p:txBody>
      </p:sp>
      <p:sp>
        <p:nvSpPr>
          <p:cNvPr id="3" name="Segnaposto contenuto 2">
            <a:extLst>
              <a:ext uri="{FF2B5EF4-FFF2-40B4-BE49-F238E27FC236}">
                <a16:creationId xmlns:a16="http://schemas.microsoft.com/office/drawing/2014/main" id="{6134EB1A-A5B2-C023-65B8-7B2F90F28554}"/>
              </a:ext>
            </a:extLst>
          </p:cNvPr>
          <p:cNvSpPr>
            <a:spLocks noGrp="1"/>
          </p:cNvSpPr>
          <p:nvPr>
            <p:ph idx="1"/>
          </p:nvPr>
        </p:nvSpPr>
        <p:spPr>
          <a:xfrm>
            <a:off x="1103313" y="2052918"/>
            <a:ext cx="8675688" cy="4195481"/>
          </a:xfrm>
        </p:spPr>
        <p:txBody>
          <a:bodyPr/>
          <a:lstStyle/>
          <a:p>
            <a:r>
              <a:rPr lang="it-IT" dirty="0" err="1"/>
              <a:t>What</a:t>
            </a:r>
            <a:r>
              <a:rPr lang="it-IT" dirty="0"/>
              <a:t> </a:t>
            </a:r>
            <a:r>
              <a:rPr lang="it-IT" dirty="0" err="1"/>
              <a:t>is</a:t>
            </a:r>
            <a:r>
              <a:rPr lang="it-IT" dirty="0"/>
              <a:t> CFC rules’ </a:t>
            </a:r>
            <a:r>
              <a:rPr lang="it-IT" i="1" dirty="0"/>
              <a:t>ratio</a:t>
            </a:r>
            <a:r>
              <a:rPr lang="it-IT" dirty="0"/>
              <a:t>?</a:t>
            </a:r>
          </a:p>
          <a:p>
            <a:endParaRPr lang="it-IT" dirty="0"/>
          </a:p>
          <a:p>
            <a:r>
              <a:rPr lang="it-IT" dirty="0" err="1"/>
              <a:t>Which</a:t>
            </a:r>
            <a:r>
              <a:rPr lang="it-IT" dirty="0"/>
              <a:t> </a:t>
            </a:r>
            <a:r>
              <a:rPr lang="it-IT" dirty="0" err="1"/>
              <a:t>condition</a:t>
            </a:r>
            <a:r>
              <a:rPr lang="it-IT" dirty="0"/>
              <a:t> must be </a:t>
            </a:r>
            <a:r>
              <a:rPr lang="it-IT" dirty="0" err="1"/>
              <a:t>met</a:t>
            </a:r>
            <a:r>
              <a:rPr lang="it-IT" dirty="0"/>
              <a:t> for </a:t>
            </a:r>
            <a:r>
              <a:rPr lang="it-IT" dirty="0" err="1"/>
              <a:t>appying</a:t>
            </a:r>
            <a:r>
              <a:rPr lang="it-IT" dirty="0"/>
              <a:t> </a:t>
            </a:r>
            <a:r>
              <a:rPr lang="it-IT" dirty="0" err="1"/>
              <a:t>Italian</a:t>
            </a:r>
            <a:r>
              <a:rPr lang="it-IT" dirty="0"/>
              <a:t> CFC rules?</a:t>
            </a:r>
          </a:p>
          <a:p>
            <a:endParaRPr lang="it-IT" dirty="0"/>
          </a:p>
          <a:p>
            <a:r>
              <a:rPr lang="it-IT" dirty="0"/>
              <a:t>Can the </a:t>
            </a:r>
            <a:r>
              <a:rPr lang="it-IT" dirty="0" err="1"/>
              <a:t>taxpayer</a:t>
            </a:r>
            <a:r>
              <a:rPr lang="it-IT" dirty="0"/>
              <a:t> </a:t>
            </a:r>
            <a:r>
              <a:rPr lang="it-IT" dirty="0" err="1"/>
              <a:t>avoid</a:t>
            </a:r>
            <a:r>
              <a:rPr lang="it-IT" dirty="0"/>
              <a:t> CFC rule </a:t>
            </a:r>
            <a:r>
              <a:rPr lang="it-IT" dirty="0" err="1"/>
              <a:t>application</a:t>
            </a:r>
            <a:r>
              <a:rPr lang="it-IT" dirty="0"/>
              <a:t>?</a:t>
            </a:r>
          </a:p>
          <a:p>
            <a:endParaRPr lang="it-IT" dirty="0"/>
          </a:p>
          <a:p>
            <a:endParaRPr lang="it-IT" dirty="0"/>
          </a:p>
          <a:p>
            <a:endParaRPr lang="it-IT" dirty="0"/>
          </a:p>
          <a:p>
            <a:endParaRPr lang="it-IT" dirty="0"/>
          </a:p>
          <a:p>
            <a:endParaRPr lang="it-IT" dirty="0"/>
          </a:p>
        </p:txBody>
      </p:sp>
      <p:pic>
        <p:nvPicPr>
          <p:cNvPr id="4" name="Immagine 3" descr="corporate-tax-compliance-in-the-netherlands.jpg">
            <a:extLst>
              <a:ext uri="{FF2B5EF4-FFF2-40B4-BE49-F238E27FC236}">
                <a16:creationId xmlns:a16="http://schemas.microsoft.com/office/drawing/2014/main" id="{6137FE58-E17B-7322-3C54-218C65C0EAA7}"/>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820242" y="3557442"/>
            <a:ext cx="1771558" cy="2383398"/>
          </a:xfrm>
          <a:prstGeom prst="rect">
            <a:avLst/>
          </a:prstGeom>
        </p:spPr>
      </p:pic>
    </p:spTree>
    <p:extLst>
      <p:ext uri="{BB962C8B-B14F-4D97-AF65-F5344CB8AC3E}">
        <p14:creationId xmlns:p14="http://schemas.microsoft.com/office/powerpoint/2010/main" val="3882885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051B776-3952-C614-9B2C-7147B1A81301}"/>
              </a:ext>
            </a:extLst>
          </p:cNvPr>
          <p:cNvSpPr>
            <a:spLocks noGrp="1"/>
          </p:cNvSpPr>
          <p:nvPr>
            <p:ph type="title"/>
          </p:nvPr>
        </p:nvSpPr>
        <p:spPr/>
        <p:txBody>
          <a:bodyPr/>
          <a:lstStyle/>
          <a:p>
            <a:r>
              <a:rPr lang="it-IT" b="1" dirty="0">
                <a:solidFill>
                  <a:srgbClr val="FF0000"/>
                </a:solidFill>
              </a:rPr>
              <a:t>Exit Tax</a:t>
            </a:r>
          </a:p>
        </p:txBody>
      </p:sp>
      <p:sp>
        <p:nvSpPr>
          <p:cNvPr id="3" name="Segnaposto contenuto 2">
            <a:extLst>
              <a:ext uri="{FF2B5EF4-FFF2-40B4-BE49-F238E27FC236}">
                <a16:creationId xmlns:a16="http://schemas.microsoft.com/office/drawing/2014/main" id="{55C6C0B8-A691-F7E3-EEA5-E9AB74001183}"/>
              </a:ext>
            </a:extLst>
          </p:cNvPr>
          <p:cNvSpPr>
            <a:spLocks noGrp="1"/>
          </p:cNvSpPr>
          <p:nvPr>
            <p:ph idx="1"/>
          </p:nvPr>
        </p:nvSpPr>
        <p:spPr/>
        <p:txBody>
          <a:bodyPr>
            <a:normAutofit fontScale="92500" lnSpcReduction="20000"/>
          </a:bodyPr>
          <a:lstStyle/>
          <a:p>
            <a:pPr algn="just"/>
            <a:r>
              <a:rPr lang="en-US" dirty="0"/>
              <a:t>Article 166 TUIR regulates what is known as “exit taxation”, which applies when a resident person transfers their residence abroad </a:t>
            </a:r>
            <a:r>
              <a:rPr lang="en-US" dirty="0">
                <a:sym typeface="Wingdings" panose="05000000000000000000" pitchFamily="2" charset="2"/>
              </a:rPr>
              <a:t> </a:t>
            </a:r>
            <a:r>
              <a:rPr lang="en-US" dirty="0"/>
              <a:t>transferring abroad the tax residence, or part of the assets, entails the taxation in Italy of the capital gains arising from the assets and liabilities transferred. </a:t>
            </a:r>
          </a:p>
          <a:p>
            <a:pPr algn="just"/>
            <a:r>
              <a:rPr lang="en-US" dirty="0"/>
              <a:t>There are five cases in which the aforesaid capital gains must be taxed. In particular, they concern natural or legal persons who carry on a commercial enterprise and who are either:                           </a:t>
            </a:r>
          </a:p>
          <a:p>
            <a:pPr marL="0" indent="0" algn="just">
              <a:buNone/>
            </a:pPr>
            <a:r>
              <a:rPr lang="en-US" dirty="0"/>
              <a:t> a)   tax resident in the territory of the State and transfer their tax residence abroad; or                               </a:t>
            </a:r>
          </a:p>
          <a:p>
            <a:pPr marL="0" indent="0" algn="just">
              <a:buNone/>
            </a:pPr>
            <a:r>
              <a:rPr lang="en-US" dirty="0"/>
              <a:t> b) tax resident in the territory of the State and transfer assets to one of their permanent establishments situated abroad in relation to which the exemption of profits and losses under Article 168-ter applies; or                                c) tax resident abroad, have a permanent establishment situated in the territory of the State and transfer the entire permanent establishment to the head office or to another permanent establishment situated abroad; or </a:t>
            </a:r>
            <a:endParaRPr lang="it-IT" dirty="0"/>
          </a:p>
        </p:txBody>
      </p:sp>
    </p:spTree>
    <p:extLst>
      <p:ext uri="{BB962C8B-B14F-4D97-AF65-F5344CB8AC3E}">
        <p14:creationId xmlns:p14="http://schemas.microsoft.com/office/powerpoint/2010/main" val="216827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B2C4024-BFFE-A765-9B9A-F278669A0038}"/>
              </a:ext>
            </a:extLst>
          </p:cNvPr>
          <p:cNvSpPr>
            <a:spLocks noGrp="1"/>
          </p:cNvSpPr>
          <p:nvPr>
            <p:ph type="title"/>
          </p:nvPr>
        </p:nvSpPr>
        <p:spPr/>
        <p:txBody>
          <a:bodyPr/>
          <a:lstStyle/>
          <a:p>
            <a:r>
              <a:rPr lang="it-IT" dirty="0"/>
              <a:t>…</a:t>
            </a:r>
          </a:p>
        </p:txBody>
      </p:sp>
      <p:sp>
        <p:nvSpPr>
          <p:cNvPr id="3" name="Segnaposto contenuto 2">
            <a:extLst>
              <a:ext uri="{FF2B5EF4-FFF2-40B4-BE49-F238E27FC236}">
                <a16:creationId xmlns:a16="http://schemas.microsoft.com/office/drawing/2014/main" id="{5ECB2475-61A0-147F-126C-C9B13C87EC53}"/>
              </a:ext>
            </a:extLst>
          </p:cNvPr>
          <p:cNvSpPr>
            <a:spLocks noGrp="1"/>
          </p:cNvSpPr>
          <p:nvPr>
            <p:ph idx="1"/>
          </p:nvPr>
        </p:nvSpPr>
        <p:spPr/>
        <p:txBody>
          <a:bodyPr>
            <a:normAutofit fontScale="92500" lnSpcReduction="10000"/>
          </a:bodyPr>
          <a:lstStyle/>
          <a:p>
            <a:pPr marL="0" indent="0" algn="just">
              <a:buNone/>
            </a:pPr>
            <a:r>
              <a:rPr lang="en-US" dirty="0"/>
              <a:t>d) tax resident abroad, have a permanent establishment situated in the territory of the State and transfer assets forming part of the assets of that permanent establishment to the head office or to another permanent establishment situated abroad; or                               </a:t>
            </a:r>
          </a:p>
          <a:p>
            <a:pPr marL="0" indent="0" algn="just">
              <a:buNone/>
            </a:pPr>
            <a:r>
              <a:rPr lang="en-US" dirty="0"/>
              <a:t> e) tax resident in the territory of the State and have been acquired by merger by a non-tax resident company or have effected a spin-off in </a:t>
            </a:r>
            <a:r>
              <a:rPr lang="en-US" dirty="0" err="1"/>
              <a:t>favour</a:t>
            </a:r>
            <a:r>
              <a:rPr lang="en-US" dirty="0"/>
              <a:t> of one or more non-resident beneficiaries or have effected the transfer of a permanent establishment or a branch thereof situated abroad in </a:t>
            </a:r>
            <a:r>
              <a:rPr lang="en-US" dirty="0" err="1"/>
              <a:t>favour</a:t>
            </a:r>
            <a:r>
              <a:rPr lang="en-US" dirty="0"/>
              <a:t> of a tax resident abroad.                          </a:t>
            </a:r>
          </a:p>
          <a:p>
            <a:pPr marL="0" indent="0" algn="just">
              <a:buNone/>
            </a:pPr>
            <a:endParaRPr lang="en-US" dirty="0"/>
          </a:p>
          <a:p>
            <a:pPr algn="just">
              <a:buFont typeface="Wingdings" panose="05000000000000000000" pitchFamily="2" charset="2"/>
              <a:buChar char="Ø"/>
            </a:pPr>
            <a:r>
              <a:rPr lang="en-US" dirty="0"/>
              <a:t> The taxable capital gain consists in the difference between the market value and the corresponding tax cost of the transferred assets and liabilities </a:t>
            </a:r>
            <a:r>
              <a:rPr lang="en-US" dirty="0">
                <a:sym typeface="Wingdings" panose="05000000000000000000" pitchFamily="2" charset="2"/>
              </a:rPr>
              <a:t>taxable “exit” income equals the difference between the market value of the transferred assets and liabilities and their tax cost.</a:t>
            </a:r>
            <a:endParaRPr lang="it-IT" dirty="0"/>
          </a:p>
        </p:txBody>
      </p:sp>
    </p:spTree>
    <p:extLst>
      <p:ext uri="{BB962C8B-B14F-4D97-AF65-F5344CB8AC3E}">
        <p14:creationId xmlns:p14="http://schemas.microsoft.com/office/powerpoint/2010/main" val="1334430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02FCB2E-4D8A-80BA-F961-5D79FE789DDF}"/>
              </a:ext>
            </a:extLst>
          </p:cNvPr>
          <p:cNvSpPr>
            <a:spLocks noGrp="1"/>
          </p:cNvSpPr>
          <p:nvPr>
            <p:ph type="title"/>
          </p:nvPr>
        </p:nvSpPr>
        <p:spPr/>
        <p:txBody>
          <a:bodyPr/>
          <a:lstStyle/>
          <a:p>
            <a:r>
              <a:rPr lang="it-IT" b="1" dirty="0">
                <a:solidFill>
                  <a:srgbClr val="FF0000"/>
                </a:solidFill>
              </a:rPr>
              <a:t>The ratio of exit tax</a:t>
            </a:r>
          </a:p>
        </p:txBody>
      </p:sp>
      <p:sp>
        <p:nvSpPr>
          <p:cNvPr id="3" name="Segnaposto contenuto 2">
            <a:extLst>
              <a:ext uri="{FF2B5EF4-FFF2-40B4-BE49-F238E27FC236}">
                <a16:creationId xmlns:a16="http://schemas.microsoft.com/office/drawing/2014/main" id="{7ACF9C8D-2647-4B16-D17A-0CE526ADB7C2}"/>
              </a:ext>
            </a:extLst>
          </p:cNvPr>
          <p:cNvSpPr>
            <a:spLocks noGrp="1"/>
          </p:cNvSpPr>
          <p:nvPr>
            <p:ph idx="1"/>
          </p:nvPr>
        </p:nvSpPr>
        <p:spPr/>
        <p:txBody>
          <a:bodyPr>
            <a:normAutofit fontScale="85000" lnSpcReduction="10000"/>
          </a:bodyPr>
          <a:lstStyle/>
          <a:p>
            <a:pPr algn="just"/>
            <a:r>
              <a:rPr lang="en-US" dirty="0"/>
              <a:t>Such provisions trigger tax liability upon the occurrence of complex circumstances, such as the transfer of tax residence as well as the exclusion of business assets from the domestic tax regime in which they had previously been placed, thus contributing to the determination of taxable income. </a:t>
            </a:r>
          </a:p>
          <a:p>
            <a:pPr algn="just"/>
            <a:r>
              <a:rPr lang="en-US" dirty="0"/>
              <a:t>This follows unequivocally from the fact that the mere transfer of tax residence has no effect if the assets are transferred to a permanent establishment and not subsequently diverted from it.</a:t>
            </a:r>
          </a:p>
          <a:p>
            <a:pPr algn="just"/>
            <a:r>
              <a:rPr lang="en-US" dirty="0"/>
              <a:t> An exception is the immediate taxation of capital gains relating to assets forming part of a permanent establishment abroad, given that, due to the loss of tax residence and the lapse of the worldwide taxation principle, Italy would otherwise lose any and all future possibilities of levying tax in respect of such capital gains.         </a:t>
            </a:r>
          </a:p>
          <a:p>
            <a:pPr algn="just"/>
            <a:r>
              <a:rPr lang="en-US" dirty="0"/>
              <a:t>In other words, the rules in question seem to belong, at a systematic level, to the barriers set up by the tax legislator to prevent business assets from being diverted from the business without leading to the surfacing of items of income</a:t>
            </a:r>
          </a:p>
        </p:txBody>
      </p:sp>
    </p:spTree>
    <p:extLst>
      <p:ext uri="{BB962C8B-B14F-4D97-AF65-F5344CB8AC3E}">
        <p14:creationId xmlns:p14="http://schemas.microsoft.com/office/powerpoint/2010/main" val="2873889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ABDB252-CBEE-25D7-0806-45F1C1FCCABA}"/>
              </a:ext>
            </a:extLst>
          </p:cNvPr>
          <p:cNvSpPr>
            <a:spLocks noGrp="1"/>
          </p:cNvSpPr>
          <p:nvPr>
            <p:ph type="title"/>
          </p:nvPr>
        </p:nvSpPr>
        <p:spPr/>
        <p:txBody>
          <a:bodyPr/>
          <a:lstStyle/>
          <a:p>
            <a:r>
              <a:rPr lang="it-IT" b="1" dirty="0">
                <a:solidFill>
                  <a:srgbClr val="FF0000"/>
                </a:solidFill>
              </a:rPr>
              <a:t>Exit </a:t>
            </a:r>
            <a:r>
              <a:rPr lang="it-IT" b="1" dirty="0" err="1">
                <a:solidFill>
                  <a:srgbClr val="FF0000"/>
                </a:solidFill>
              </a:rPr>
              <a:t>taxation</a:t>
            </a:r>
            <a:r>
              <a:rPr lang="it-IT" b="1" dirty="0">
                <a:solidFill>
                  <a:srgbClr val="FF0000"/>
                </a:solidFill>
              </a:rPr>
              <a:t> and </a:t>
            </a:r>
            <a:r>
              <a:rPr lang="en-US" b="1" dirty="0">
                <a:solidFill>
                  <a:srgbClr val="FF0000"/>
                </a:solidFill>
              </a:rPr>
              <a:t>the principle of freedom of establishment</a:t>
            </a:r>
            <a:endParaRPr lang="it-IT" b="1" dirty="0">
              <a:solidFill>
                <a:srgbClr val="FF0000"/>
              </a:solidFill>
            </a:endParaRPr>
          </a:p>
        </p:txBody>
      </p:sp>
      <p:sp>
        <p:nvSpPr>
          <p:cNvPr id="3" name="Segnaposto contenuto 2">
            <a:extLst>
              <a:ext uri="{FF2B5EF4-FFF2-40B4-BE49-F238E27FC236}">
                <a16:creationId xmlns:a16="http://schemas.microsoft.com/office/drawing/2014/main" id="{E0EFF5DE-54E7-8B59-7D77-9F3685B02B54}"/>
              </a:ext>
            </a:extLst>
          </p:cNvPr>
          <p:cNvSpPr>
            <a:spLocks noGrp="1"/>
          </p:cNvSpPr>
          <p:nvPr>
            <p:ph idx="1"/>
          </p:nvPr>
        </p:nvSpPr>
        <p:spPr/>
        <p:txBody>
          <a:bodyPr>
            <a:normAutofit fontScale="92500" lnSpcReduction="20000"/>
          </a:bodyPr>
          <a:lstStyle/>
          <a:p>
            <a:pPr algn="just"/>
            <a:r>
              <a:rPr lang="en-US" dirty="0"/>
              <a:t>The compatibility of exit taxation with European law (in particular with freedom of establishment) has been discussed by the European Court of Justice</a:t>
            </a:r>
          </a:p>
          <a:p>
            <a:pPr algn="just"/>
            <a:endParaRPr lang="en-US" dirty="0"/>
          </a:p>
          <a:p>
            <a:pPr algn="just"/>
            <a:r>
              <a:rPr lang="en-US" dirty="0"/>
              <a:t>The Court held that national rules providing for the taxability in the “exit” country of </a:t>
            </a:r>
            <a:r>
              <a:rPr lang="en-US" dirty="0" err="1"/>
              <a:t>unrealised</a:t>
            </a:r>
            <a:r>
              <a:rPr lang="en-US" dirty="0"/>
              <a:t> capital gains upon the transfer of the seat abroad are not per se incompatible with the principle of freedom of establishment. At the same time, however, the Court held that legislation providing for the “immediate” collection of taxes on such capital gains was contrary to this principle. In other words, the Court of Justice held that, in the case of a transfer of seat within the European Union, the “exit” country—in application of the territoriality principle—retains the right to tax the difference between the market value and the tax value of the transferred assets, but collection cannot take place immediately, as this would constitute a restriction of the freedom of establishment</a:t>
            </a:r>
            <a:endParaRPr lang="it-IT" dirty="0"/>
          </a:p>
        </p:txBody>
      </p:sp>
    </p:spTree>
    <p:extLst>
      <p:ext uri="{BB962C8B-B14F-4D97-AF65-F5344CB8AC3E}">
        <p14:creationId xmlns:p14="http://schemas.microsoft.com/office/powerpoint/2010/main" val="2829354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B9EBA6B-8C13-8C11-4403-BAC640407BEB}"/>
              </a:ext>
            </a:extLst>
          </p:cNvPr>
          <p:cNvSpPr>
            <a:spLocks noGrp="1"/>
          </p:cNvSpPr>
          <p:nvPr>
            <p:ph type="title"/>
          </p:nvPr>
        </p:nvSpPr>
        <p:spPr/>
        <p:txBody>
          <a:bodyPr/>
          <a:lstStyle/>
          <a:p>
            <a:r>
              <a:rPr lang="it-IT" b="1" dirty="0">
                <a:solidFill>
                  <a:srgbClr val="FF0000"/>
                </a:solidFill>
              </a:rPr>
              <a:t>Entry Tax</a:t>
            </a:r>
          </a:p>
        </p:txBody>
      </p:sp>
      <p:sp>
        <p:nvSpPr>
          <p:cNvPr id="3" name="Segnaposto contenuto 2">
            <a:extLst>
              <a:ext uri="{FF2B5EF4-FFF2-40B4-BE49-F238E27FC236}">
                <a16:creationId xmlns:a16="http://schemas.microsoft.com/office/drawing/2014/main" id="{6F6F4C68-7978-4091-49D0-F31DE17ABDD1}"/>
              </a:ext>
            </a:extLst>
          </p:cNvPr>
          <p:cNvSpPr>
            <a:spLocks noGrp="1"/>
          </p:cNvSpPr>
          <p:nvPr>
            <p:ph idx="1"/>
          </p:nvPr>
        </p:nvSpPr>
        <p:spPr/>
        <p:txBody>
          <a:bodyPr>
            <a:normAutofit/>
          </a:bodyPr>
          <a:lstStyle/>
          <a:p>
            <a:pPr algn="just"/>
            <a:r>
              <a:rPr lang="en-US" dirty="0"/>
              <a:t>The opposite phenomenon to exit taxation is governed by Article 166-bis TUIR</a:t>
            </a:r>
          </a:p>
          <a:p>
            <a:pPr algn="just"/>
            <a:r>
              <a:rPr lang="en-US" dirty="0"/>
              <a:t>Entry Tax concerns, in general, persons coming from other States (i.e. acquiring Italian tax residence as a result of moving to Italy) and aims to regulate the valuation of “inbound” assets for the purposes of taxation in Italy and to correctly allocate taxing powers among the jurisdictions involved in the transfer </a:t>
            </a:r>
          </a:p>
          <a:p>
            <a:pPr algn="just"/>
            <a:r>
              <a:rPr lang="en-US" dirty="0"/>
              <a:t> The value of the assets will contribute to the formation of the business income </a:t>
            </a:r>
            <a:r>
              <a:rPr lang="en-US" dirty="0" err="1"/>
              <a:t>realised</a:t>
            </a:r>
            <a:r>
              <a:rPr lang="en-US" dirty="0"/>
              <a:t> in Italy as a result of carrying on a productive or commercial activity (as deductible depreciation allowances, taxable capital gains, etc.)</a:t>
            </a:r>
            <a:endParaRPr lang="it-IT" dirty="0"/>
          </a:p>
        </p:txBody>
      </p:sp>
    </p:spTree>
    <p:extLst>
      <p:ext uri="{BB962C8B-B14F-4D97-AF65-F5344CB8AC3E}">
        <p14:creationId xmlns:p14="http://schemas.microsoft.com/office/powerpoint/2010/main" val="1337720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4FD6632-8062-EB07-E1CE-6A93CE8F5D94}"/>
              </a:ext>
            </a:extLst>
          </p:cNvPr>
          <p:cNvSpPr>
            <a:spLocks noGrp="1"/>
          </p:cNvSpPr>
          <p:nvPr>
            <p:ph type="title"/>
          </p:nvPr>
        </p:nvSpPr>
        <p:spPr/>
        <p:txBody>
          <a:bodyPr/>
          <a:lstStyle/>
          <a:p>
            <a:r>
              <a:rPr lang="it-IT" b="1" dirty="0">
                <a:solidFill>
                  <a:srgbClr val="FF0000"/>
                </a:solidFill>
              </a:rPr>
              <a:t>Check Point</a:t>
            </a:r>
          </a:p>
        </p:txBody>
      </p:sp>
      <p:sp>
        <p:nvSpPr>
          <p:cNvPr id="3" name="Segnaposto contenuto 2">
            <a:extLst>
              <a:ext uri="{FF2B5EF4-FFF2-40B4-BE49-F238E27FC236}">
                <a16:creationId xmlns:a16="http://schemas.microsoft.com/office/drawing/2014/main" id="{EAA733A2-E502-07A9-FB64-67519CD7C679}"/>
              </a:ext>
            </a:extLst>
          </p:cNvPr>
          <p:cNvSpPr>
            <a:spLocks noGrp="1"/>
          </p:cNvSpPr>
          <p:nvPr>
            <p:ph idx="1"/>
          </p:nvPr>
        </p:nvSpPr>
        <p:spPr/>
        <p:txBody>
          <a:bodyPr/>
          <a:lstStyle/>
          <a:p>
            <a:r>
              <a:rPr lang="it-IT" dirty="0" err="1"/>
              <a:t>Why</a:t>
            </a:r>
            <a:r>
              <a:rPr lang="it-IT" dirty="0"/>
              <a:t> </a:t>
            </a:r>
            <a:r>
              <a:rPr lang="it-IT" dirty="0" err="1"/>
              <a:t>does</a:t>
            </a:r>
            <a:r>
              <a:rPr lang="it-IT" dirty="0"/>
              <a:t> </a:t>
            </a:r>
            <a:r>
              <a:rPr lang="it-IT" dirty="0" err="1"/>
              <a:t>Italy</a:t>
            </a:r>
            <a:r>
              <a:rPr lang="it-IT" dirty="0"/>
              <a:t> – </a:t>
            </a:r>
            <a:r>
              <a:rPr lang="it-IT" dirty="0" err="1"/>
              <a:t>as</a:t>
            </a:r>
            <a:r>
              <a:rPr lang="it-IT" dirty="0"/>
              <a:t> </a:t>
            </a:r>
            <a:r>
              <a:rPr lang="it-IT" dirty="0" err="1"/>
              <a:t>many</a:t>
            </a:r>
            <a:r>
              <a:rPr lang="it-IT" dirty="0"/>
              <a:t> </a:t>
            </a:r>
            <a:r>
              <a:rPr lang="it-IT" dirty="0" err="1"/>
              <a:t>other</a:t>
            </a:r>
            <a:r>
              <a:rPr lang="it-IT" dirty="0"/>
              <a:t> States – </a:t>
            </a:r>
            <a:r>
              <a:rPr lang="it-IT" dirty="0" err="1"/>
              <a:t>provide</a:t>
            </a:r>
            <a:r>
              <a:rPr lang="it-IT" dirty="0"/>
              <a:t> an exit </a:t>
            </a:r>
            <a:r>
              <a:rPr lang="it-IT" dirty="0" err="1"/>
              <a:t>tax?And</a:t>
            </a:r>
            <a:r>
              <a:rPr lang="it-IT" dirty="0"/>
              <a:t> an entry tax?</a:t>
            </a:r>
          </a:p>
          <a:p>
            <a:endParaRPr lang="it-IT" dirty="0"/>
          </a:p>
          <a:p>
            <a:r>
              <a:rPr lang="it-IT" dirty="0" err="1"/>
              <a:t>Why</a:t>
            </a:r>
            <a:r>
              <a:rPr lang="it-IT" dirty="0"/>
              <a:t> </a:t>
            </a:r>
            <a:r>
              <a:rPr lang="it-IT" dirty="0" err="1"/>
              <a:t>should</a:t>
            </a:r>
            <a:r>
              <a:rPr lang="it-IT" dirty="0"/>
              <a:t> a company </a:t>
            </a:r>
            <a:r>
              <a:rPr lang="it-IT" dirty="0" err="1"/>
              <a:t>pay</a:t>
            </a:r>
            <a:r>
              <a:rPr lang="it-IT" dirty="0"/>
              <a:t> for </a:t>
            </a:r>
            <a:r>
              <a:rPr lang="it-IT" dirty="0" err="1"/>
              <a:t>unrealised</a:t>
            </a:r>
            <a:r>
              <a:rPr lang="it-IT" dirty="0"/>
              <a:t> capital gains?</a:t>
            </a:r>
          </a:p>
          <a:p>
            <a:endParaRPr lang="it-IT" dirty="0"/>
          </a:p>
          <a:p>
            <a:r>
              <a:rPr lang="it-IT" dirty="0"/>
              <a:t>Do </a:t>
            </a:r>
            <a:r>
              <a:rPr lang="it-IT" dirty="0" err="1"/>
              <a:t>you</a:t>
            </a:r>
            <a:r>
              <a:rPr lang="it-IT" dirty="0"/>
              <a:t> think </a:t>
            </a:r>
            <a:r>
              <a:rPr lang="it-IT" dirty="0" err="1"/>
              <a:t>that</a:t>
            </a:r>
            <a:r>
              <a:rPr lang="it-IT" dirty="0"/>
              <a:t> exit </a:t>
            </a:r>
            <a:r>
              <a:rPr lang="it-IT" dirty="0" err="1"/>
              <a:t>taxation</a:t>
            </a:r>
            <a:r>
              <a:rPr lang="it-IT" dirty="0"/>
              <a:t> can be an </a:t>
            </a:r>
            <a:r>
              <a:rPr lang="it-IT" dirty="0" err="1"/>
              <a:t>obstacle</a:t>
            </a:r>
            <a:r>
              <a:rPr lang="it-IT" dirty="0"/>
              <a:t> for companies </a:t>
            </a:r>
            <a:r>
              <a:rPr lang="it-IT" dirty="0" err="1"/>
              <a:t>freedom</a:t>
            </a:r>
            <a:r>
              <a:rPr lang="it-IT" dirty="0"/>
              <a:t> of establishment </a:t>
            </a:r>
            <a:r>
              <a:rPr lang="it-IT" dirty="0" err="1"/>
              <a:t>within</a:t>
            </a:r>
            <a:r>
              <a:rPr lang="it-IT" dirty="0"/>
              <a:t> the EU </a:t>
            </a:r>
            <a:r>
              <a:rPr lang="it-IT" dirty="0" err="1"/>
              <a:t>context</a:t>
            </a:r>
            <a:r>
              <a:rPr lang="it-IT" dirty="0"/>
              <a:t>?</a:t>
            </a:r>
          </a:p>
          <a:p>
            <a:endParaRPr lang="it-IT" dirty="0"/>
          </a:p>
        </p:txBody>
      </p:sp>
      <p:pic>
        <p:nvPicPr>
          <p:cNvPr id="6" name="Immagine 5" descr="corporate-tax-compliance-in-the-netherlands.jpg">
            <a:extLst>
              <a:ext uri="{FF2B5EF4-FFF2-40B4-BE49-F238E27FC236}">
                <a16:creationId xmlns:a16="http://schemas.microsoft.com/office/drawing/2014/main" id="{355E7068-E3E4-CA54-A5B8-DA7C29949D56}"/>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9878481" y="4021884"/>
            <a:ext cx="1771558" cy="2383398"/>
          </a:xfrm>
          <a:prstGeom prst="rect">
            <a:avLst/>
          </a:prstGeom>
        </p:spPr>
      </p:pic>
    </p:spTree>
    <p:extLst>
      <p:ext uri="{BB962C8B-B14F-4D97-AF65-F5344CB8AC3E}">
        <p14:creationId xmlns:p14="http://schemas.microsoft.com/office/powerpoint/2010/main" val="4192977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B74DB70-3A0F-266B-2B9E-D4043FF776E7}"/>
              </a:ext>
            </a:extLst>
          </p:cNvPr>
          <p:cNvSpPr>
            <a:spLocks noGrp="1"/>
          </p:cNvSpPr>
          <p:nvPr>
            <p:ph type="title"/>
          </p:nvPr>
        </p:nvSpPr>
        <p:spPr/>
        <p:txBody>
          <a:bodyPr/>
          <a:lstStyle/>
          <a:p>
            <a:r>
              <a:rPr lang="it-IT" b="1" dirty="0">
                <a:solidFill>
                  <a:srgbClr val="FF0000"/>
                </a:solidFill>
              </a:rPr>
              <a:t>The </a:t>
            </a:r>
            <a:r>
              <a:rPr lang="it-IT" b="1" dirty="0" err="1">
                <a:solidFill>
                  <a:srgbClr val="FF0000"/>
                </a:solidFill>
              </a:rPr>
              <a:t>foreign</a:t>
            </a:r>
            <a:r>
              <a:rPr lang="it-IT" b="1" dirty="0">
                <a:solidFill>
                  <a:srgbClr val="FF0000"/>
                </a:solidFill>
              </a:rPr>
              <a:t> tax credit</a:t>
            </a:r>
          </a:p>
        </p:txBody>
      </p:sp>
      <p:sp>
        <p:nvSpPr>
          <p:cNvPr id="3" name="Segnaposto contenuto 2">
            <a:extLst>
              <a:ext uri="{FF2B5EF4-FFF2-40B4-BE49-F238E27FC236}">
                <a16:creationId xmlns:a16="http://schemas.microsoft.com/office/drawing/2014/main" id="{193E0F08-3706-EFA4-6AE5-515E1F2D52B8}"/>
              </a:ext>
            </a:extLst>
          </p:cNvPr>
          <p:cNvSpPr>
            <a:spLocks noGrp="1"/>
          </p:cNvSpPr>
          <p:nvPr>
            <p:ph idx="1"/>
          </p:nvPr>
        </p:nvSpPr>
        <p:spPr/>
        <p:txBody>
          <a:bodyPr>
            <a:normAutofit fontScale="85000" lnSpcReduction="10000"/>
          </a:bodyPr>
          <a:lstStyle/>
          <a:p>
            <a:pPr algn="just"/>
            <a:r>
              <a:rPr lang="en-US" dirty="0"/>
              <a:t>Aware that the adoption of the worldwide taxation principle entails high risks of double taxation, the Italian legislator unilaterally </a:t>
            </a:r>
            <a:r>
              <a:rPr lang="en-US" dirty="0" err="1"/>
              <a:t>recognised</a:t>
            </a:r>
            <a:r>
              <a:rPr lang="en-US" dirty="0"/>
              <a:t> the taxpayer’s right to deduct foreign taxes from the Italian tax due on income earned abroad.</a:t>
            </a:r>
          </a:p>
          <a:p>
            <a:pPr algn="just"/>
            <a:r>
              <a:rPr lang="en-US" dirty="0"/>
              <a:t> Subject, however, to one limitation: foreign taxes, provided they have been paid in full, are deductible up to the amount of tax corresponding to the ratio of income earned abroad to total income net of any losses from previous tax periods.       </a:t>
            </a:r>
          </a:p>
          <a:p>
            <a:pPr algn="just"/>
            <a:r>
              <a:rPr lang="en-US" dirty="0"/>
              <a:t>  In addition, the deduction is not allowed in the case of failure to file tax returns or failure to indicate income earned abroad in the tax return filed </a:t>
            </a:r>
          </a:p>
          <a:p>
            <a:pPr algn="just"/>
            <a:r>
              <a:rPr lang="en-US" dirty="0"/>
              <a:t>If there is income generated in several States, the deduction will be applied separately for each State.</a:t>
            </a:r>
          </a:p>
          <a:p>
            <a:pPr algn="just"/>
            <a:endParaRPr lang="en-US" dirty="0"/>
          </a:p>
          <a:p>
            <a:pPr algn="just"/>
            <a:r>
              <a:rPr lang="en-US" dirty="0"/>
              <a:t>Where a convention is in place, the credit method for foreign taxes provided for in domestic law is replaced by the similar method laid down in the convention</a:t>
            </a:r>
            <a:endParaRPr lang="it-IT" dirty="0"/>
          </a:p>
        </p:txBody>
      </p:sp>
    </p:spTree>
    <p:extLst>
      <p:ext uri="{BB962C8B-B14F-4D97-AF65-F5344CB8AC3E}">
        <p14:creationId xmlns:p14="http://schemas.microsoft.com/office/powerpoint/2010/main" val="1119315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445E635-636D-FD5E-5FF1-75D55BD1C271}"/>
              </a:ext>
            </a:extLst>
          </p:cNvPr>
          <p:cNvSpPr>
            <a:spLocks noGrp="1"/>
          </p:cNvSpPr>
          <p:nvPr>
            <p:ph type="title"/>
          </p:nvPr>
        </p:nvSpPr>
        <p:spPr/>
        <p:txBody>
          <a:bodyPr/>
          <a:lstStyle/>
          <a:p>
            <a:r>
              <a:rPr lang="it-IT" b="1" dirty="0" err="1">
                <a:solidFill>
                  <a:srgbClr val="FF0000"/>
                </a:solidFill>
              </a:rPr>
              <a:t>Example</a:t>
            </a:r>
            <a:r>
              <a:rPr lang="it-IT" b="1" dirty="0">
                <a:solidFill>
                  <a:srgbClr val="FF0000"/>
                </a:solidFill>
              </a:rPr>
              <a:t> </a:t>
            </a:r>
          </a:p>
        </p:txBody>
      </p:sp>
      <p:pic>
        <p:nvPicPr>
          <p:cNvPr id="5" name="Segnaposto contenuto 4">
            <a:extLst>
              <a:ext uri="{FF2B5EF4-FFF2-40B4-BE49-F238E27FC236}">
                <a16:creationId xmlns:a16="http://schemas.microsoft.com/office/drawing/2014/main" id="{FFFC4EA4-D4D8-7650-EB2E-941E7E2900FF}"/>
              </a:ext>
            </a:extLst>
          </p:cNvPr>
          <p:cNvPicPr>
            <a:picLocks noGrp="1" noChangeAspect="1"/>
          </p:cNvPicPr>
          <p:nvPr>
            <p:ph idx="1"/>
          </p:nvPr>
        </p:nvPicPr>
        <p:blipFill>
          <a:blip r:embed="rId2"/>
          <a:stretch>
            <a:fillRect/>
          </a:stretch>
        </p:blipFill>
        <p:spPr>
          <a:xfrm>
            <a:off x="1123805" y="2052638"/>
            <a:ext cx="8906166" cy="4195762"/>
          </a:xfrm>
        </p:spPr>
      </p:pic>
      <p:pic>
        <p:nvPicPr>
          <p:cNvPr id="7" name="Immagine 6">
            <a:extLst>
              <a:ext uri="{FF2B5EF4-FFF2-40B4-BE49-F238E27FC236}">
                <a16:creationId xmlns:a16="http://schemas.microsoft.com/office/drawing/2014/main" id="{B260C9A4-9D77-36C0-86D0-ACF4E9C2E936}"/>
              </a:ext>
            </a:extLst>
          </p:cNvPr>
          <p:cNvPicPr>
            <a:picLocks noChangeAspect="1"/>
          </p:cNvPicPr>
          <p:nvPr/>
        </p:nvPicPr>
        <p:blipFill>
          <a:blip r:embed="rId3"/>
          <a:stretch>
            <a:fillRect/>
          </a:stretch>
        </p:blipFill>
        <p:spPr>
          <a:xfrm>
            <a:off x="2747568" y="6248400"/>
            <a:ext cx="5658640" cy="381053"/>
          </a:xfrm>
          <a:prstGeom prst="rect">
            <a:avLst/>
          </a:prstGeom>
        </p:spPr>
      </p:pic>
    </p:spTree>
    <p:extLst>
      <p:ext uri="{BB962C8B-B14F-4D97-AF65-F5344CB8AC3E}">
        <p14:creationId xmlns:p14="http://schemas.microsoft.com/office/powerpoint/2010/main" val="41972240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D7DCB8A-A23C-4F1B-CA20-717138ED142A}"/>
              </a:ext>
            </a:extLst>
          </p:cNvPr>
          <p:cNvSpPr>
            <a:spLocks noGrp="1"/>
          </p:cNvSpPr>
          <p:nvPr>
            <p:ph type="title"/>
          </p:nvPr>
        </p:nvSpPr>
        <p:spPr/>
        <p:txBody>
          <a:bodyPr/>
          <a:lstStyle/>
          <a:p>
            <a:r>
              <a:rPr lang="it-IT" dirty="0" err="1"/>
              <a:t>European</a:t>
            </a:r>
            <a:r>
              <a:rPr lang="it-IT" dirty="0"/>
              <a:t> tax </a:t>
            </a:r>
            <a:r>
              <a:rPr lang="it-IT" dirty="0" err="1"/>
              <a:t>Law</a:t>
            </a:r>
            <a:endParaRPr lang="it-IT" dirty="0"/>
          </a:p>
        </p:txBody>
      </p:sp>
      <p:sp>
        <p:nvSpPr>
          <p:cNvPr id="3" name="Segnaposto testo 2">
            <a:extLst>
              <a:ext uri="{FF2B5EF4-FFF2-40B4-BE49-F238E27FC236}">
                <a16:creationId xmlns:a16="http://schemas.microsoft.com/office/drawing/2014/main" id="{B6F0B1A0-5E83-FEAF-BDF0-24A1B317F76B}"/>
              </a:ext>
            </a:extLst>
          </p:cNvPr>
          <p:cNvSpPr>
            <a:spLocks noGrp="1"/>
          </p:cNvSpPr>
          <p:nvPr>
            <p:ph type="body" idx="1"/>
          </p:nvPr>
        </p:nvSpPr>
        <p:spPr/>
        <p:txBody>
          <a:bodyPr/>
          <a:lstStyle/>
          <a:p>
            <a:r>
              <a:rPr lang="it-IT" dirty="0" err="1"/>
              <a:t>Main</a:t>
            </a:r>
            <a:r>
              <a:rPr lang="it-IT" dirty="0"/>
              <a:t> features and </a:t>
            </a:r>
            <a:r>
              <a:rPr lang="it-IT" dirty="0" err="1"/>
              <a:t>principles</a:t>
            </a:r>
            <a:endParaRPr lang="it-IT" dirty="0"/>
          </a:p>
        </p:txBody>
      </p:sp>
    </p:spTree>
    <p:extLst>
      <p:ext uri="{BB962C8B-B14F-4D97-AF65-F5344CB8AC3E}">
        <p14:creationId xmlns:p14="http://schemas.microsoft.com/office/powerpoint/2010/main" val="11019421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03E824A-D0DB-8421-C2EE-E8E22E201076}"/>
              </a:ext>
            </a:extLst>
          </p:cNvPr>
          <p:cNvSpPr>
            <a:spLocks noGrp="1"/>
          </p:cNvSpPr>
          <p:nvPr>
            <p:ph type="title"/>
          </p:nvPr>
        </p:nvSpPr>
        <p:spPr/>
        <p:txBody>
          <a:bodyPr/>
          <a:lstStyle/>
          <a:p>
            <a:r>
              <a:rPr lang="it-IT" dirty="0"/>
              <a:t>The EU </a:t>
            </a:r>
            <a:r>
              <a:rPr lang="it-IT" dirty="0" err="1"/>
              <a:t>legal</a:t>
            </a:r>
            <a:r>
              <a:rPr lang="it-IT" dirty="0"/>
              <a:t> framework</a:t>
            </a:r>
          </a:p>
        </p:txBody>
      </p:sp>
      <p:sp>
        <p:nvSpPr>
          <p:cNvPr id="3" name="Segnaposto contenuto 2">
            <a:extLst>
              <a:ext uri="{FF2B5EF4-FFF2-40B4-BE49-F238E27FC236}">
                <a16:creationId xmlns:a16="http://schemas.microsoft.com/office/drawing/2014/main" id="{FB807ACF-F552-98B2-BD44-3F84A531B5B0}"/>
              </a:ext>
            </a:extLst>
          </p:cNvPr>
          <p:cNvSpPr>
            <a:spLocks noGrp="1"/>
          </p:cNvSpPr>
          <p:nvPr>
            <p:ph idx="1"/>
          </p:nvPr>
        </p:nvSpPr>
        <p:spPr/>
        <p:txBody>
          <a:bodyPr>
            <a:normAutofit fontScale="85000" lnSpcReduction="20000"/>
          </a:bodyPr>
          <a:lstStyle/>
          <a:p>
            <a:r>
              <a:rPr lang="en-US" dirty="0"/>
              <a:t>EU member States a rebounded not only to principles and obligations deriving from </a:t>
            </a:r>
            <a:r>
              <a:rPr lang="en-US" dirty="0" err="1"/>
              <a:t>tre</a:t>
            </a:r>
            <a:r>
              <a:rPr lang="en-US" dirty="0"/>
              <a:t> EU treaties but also to the acts that the institutional bodies (Parliament, Council and Commission) issue and that the Treaty on the Functioning of the European Union sets out in regulations, directives, decisions, recommendations, and opinions.       </a:t>
            </a:r>
          </a:p>
          <a:p>
            <a:r>
              <a:rPr lang="en-US" dirty="0"/>
              <a:t>  As of 1 December 2009, the consolidated versions of the Treaty on the Functioning of the European Union (TFEU or Treaty of Rome) and the Treaty on European Union (TEU or Treaty of Maastricht) are in force</a:t>
            </a:r>
          </a:p>
          <a:p>
            <a:r>
              <a:rPr lang="en-US" dirty="0"/>
              <a:t> Furthermore, Article 6 TEU:                           </a:t>
            </a:r>
          </a:p>
          <a:p>
            <a:pPr marL="0" indent="0">
              <a:buNone/>
            </a:pPr>
            <a:r>
              <a:rPr lang="en-US" dirty="0"/>
              <a:t> •   </a:t>
            </a:r>
            <a:r>
              <a:rPr lang="en-US" dirty="0" err="1"/>
              <a:t>recognised</a:t>
            </a:r>
            <a:r>
              <a:rPr lang="en-US" dirty="0"/>
              <a:t> the Charter of Fundamental Rights of the European Union as having the same legal value as the Treaties ;                                </a:t>
            </a:r>
          </a:p>
          <a:p>
            <a:pPr marL="0" indent="0">
              <a:buNone/>
            </a:pPr>
            <a:r>
              <a:rPr lang="en-US" dirty="0"/>
              <a:t>•   provided for the accession of the European Union to the European Convention for the Protection of Human Rights and Fundamental Freedoms (ECHR);                 </a:t>
            </a:r>
          </a:p>
          <a:p>
            <a:pPr marL="0" indent="0">
              <a:buNone/>
            </a:pPr>
            <a:r>
              <a:rPr lang="en-US" dirty="0"/>
              <a:t>  •   stated that fundamental rights, as guaranteed by the ECHR and as resulting from the constitutional traditions common to the Member States, constitute general principles of EU law.                     </a:t>
            </a:r>
          </a:p>
        </p:txBody>
      </p:sp>
    </p:spTree>
    <p:extLst>
      <p:ext uri="{BB962C8B-B14F-4D97-AF65-F5344CB8AC3E}">
        <p14:creationId xmlns:p14="http://schemas.microsoft.com/office/powerpoint/2010/main" val="3334972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E7F0BD5-4212-5ED8-F985-7D3EDCA0C6DA}"/>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429CAE90-C2D2-042A-35B4-6CAA6F7B68EB}"/>
              </a:ext>
            </a:extLst>
          </p:cNvPr>
          <p:cNvSpPr>
            <a:spLocks noGrp="1"/>
          </p:cNvSpPr>
          <p:nvPr>
            <p:ph idx="1"/>
          </p:nvPr>
        </p:nvSpPr>
        <p:spPr/>
        <p:txBody>
          <a:bodyPr>
            <a:normAutofit fontScale="92500" lnSpcReduction="20000"/>
          </a:bodyPr>
          <a:lstStyle/>
          <a:p>
            <a:pPr algn="just"/>
            <a:r>
              <a:rPr lang="en-US" dirty="0"/>
              <a:t> While the ECHR has legal force in the Italian legal system since 1955, also by virtue of having been ratified and implemented (see what has been discussed in Chapter I with regard to the prevalence of conventional norms over domestic law, given their nature of “interposed norms”, pursuant to Article 117 of the Italian Constitution), the EU Charter of Fundamental Rights acquires legal force by virtue of its “transposition” into European law, thus gaining—as mentioned—the same value as the EU Treaties. </a:t>
            </a:r>
          </a:p>
          <a:p>
            <a:pPr algn="just"/>
            <a:r>
              <a:rPr lang="en-US" dirty="0"/>
              <a:t>Article 6 TEU, however, explicitly states that the provisions contained in the Charter shall not extend in any way the competences of the Union as defined in the Treaties. Both the Court of Justice of the European Union and the Italian Constitutional Court have therefore ruled out that the Charter constitutes an instrument for the protection of fundamental rights beyond the competences of the EU. In other words, a requirement for the applicability of the Charter is that the case before the court is regulated by European law</a:t>
            </a:r>
            <a:endParaRPr lang="it-IT" dirty="0"/>
          </a:p>
        </p:txBody>
      </p:sp>
    </p:spTree>
    <p:extLst>
      <p:ext uri="{BB962C8B-B14F-4D97-AF65-F5344CB8AC3E}">
        <p14:creationId xmlns:p14="http://schemas.microsoft.com/office/powerpoint/2010/main" val="5266565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7F6844E-5B94-40BC-E910-327C5C5D2576}"/>
              </a:ext>
            </a:extLst>
          </p:cNvPr>
          <p:cNvSpPr>
            <a:spLocks noGrp="1"/>
          </p:cNvSpPr>
          <p:nvPr>
            <p:ph type="title"/>
          </p:nvPr>
        </p:nvSpPr>
        <p:spPr/>
        <p:txBody>
          <a:bodyPr/>
          <a:lstStyle/>
          <a:p>
            <a:r>
              <a:rPr lang="it-IT" b="1" dirty="0">
                <a:solidFill>
                  <a:srgbClr val="FF0000"/>
                </a:solidFill>
              </a:rPr>
              <a:t>EU </a:t>
            </a:r>
            <a:r>
              <a:rPr lang="it-IT" b="1" dirty="0" err="1">
                <a:solidFill>
                  <a:srgbClr val="FF0000"/>
                </a:solidFill>
              </a:rPr>
              <a:t>law</a:t>
            </a:r>
            <a:r>
              <a:rPr lang="it-IT" b="1" dirty="0">
                <a:solidFill>
                  <a:srgbClr val="FF0000"/>
                </a:solidFill>
              </a:rPr>
              <a:t> </a:t>
            </a:r>
            <a:r>
              <a:rPr lang="it-IT" b="1" dirty="0" err="1">
                <a:solidFill>
                  <a:srgbClr val="FF0000"/>
                </a:solidFill>
              </a:rPr>
              <a:t>relevance</a:t>
            </a:r>
            <a:endParaRPr lang="it-IT" b="1" dirty="0">
              <a:solidFill>
                <a:srgbClr val="FF0000"/>
              </a:solidFill>
            </a:endParaRPr>
          </a:p>
        </p:txBody>
      </p:sp>
      <p:sp>
        <p:nvSpPr>
          <p:cNvPr id="3" name="Segnaposto contenuto 2">
            <a:extLst>
              <a:ext uri="{FF2B5EF4-FFF2-40B4-BE49-F238E27FC236}">
                <a16:creationId xmlns:a16="http://schemas.microsoft.com/office/drawing/2014/main" id="{CC025388-9C1C-9F57-1C02-E29065FC0498}"/>
              </a:ext>
            </a:extLst>
          </p:cNvPr>
          <p:cNvSpPr>
            <a:spLocks noGrp="1"/>
          </p:cNvSpPr>
          <p:nvPr>
            <p:ph idx="1"/>
          </p:nvPr>
        </p:nvSpPr>
        <p:spPr/>
        <p:txBody>
          <a:bodyPr>
            <a:normAutofit fontScale="92500" lnSpcReduction="10000"/>
          </a:bodyPr>
          <a:lstStyle/>
          <a:p>
            <a:pPr algn="just"/>
            <a:r>
              <a:rPr lang="en-US" dirty="0"/>
              <a:t>How do EU acts fit into the legal systems of the Member States?</a:t>
            </a:r>
          </a:p>
          <a:p>
            <a:pPr algn="just"/>
            <a:r>
              <a:rPr lang="en-US" dirty="0"/>
              <a:t>After quite a few years of resistance on the part of some national courts—primarily constitutional ones—there has been a general acceptance of the principles expressed in this regard by the CJEU, namely that:                             </a:t>
            </a:r>
          </a:p>
          <a:p>
            <a:pPr algn="just">
              <a:buFont typeface="Wingdings" panose="05000000000000000000" pitchFamily="2" charset="2"/>
              <a:buChar char="ü"/>
            </a:pPr>
            <a:r>
              <a:rPr lang="en-US" dirty="0"/>
              <a:t>directly applicable European Union rules (in the terms set out above with regard to the different types of EU sources), which may therefore be relied upon by individuals and companies before national courts, prevail over previous and subsequent national law, including constitutional law</a:t>
            </a:r>
          </a:p>
          <a:p>
            <a:pPr algn="just">
              <a:buFont typeface="Wingdings" panose="05000000000000000000" pitchFamily="2" charset="2"/>
              <a:buChar char="ü"/>
            </a:pPr>
            <a:r>
              <a:rPr lang="en-US" dirty="0"/>
              <a:t>such primacy is imposed not only on the Member States but on all their bodies, and it operates through the disapplication of conflicting domestic rules and the application of EU rules by national courts, as well as all administrative bodies, including local authorities</a:t>
            </a:r>
            <a:endParaRPr lang="it-IT" dirty="0"/>
          </a:p>
        </p:txBody>
      </p:sp>
    </p:spTree>
    <p:extLst>
      <p:ext uri="{BB962C8B-B14F-4D97-AF65-F5344CB8AC3E}">
        <p14:creationId xmlns:p14="http://schemas.microsoft.com/office/powerpoint/2010/main" val="1646880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1AD67CE-1D75-208E-9D24-CF899465E67A}"/>
              </a:ext>
            </a:extLst>
          </p:cNvPr>
          <p:cNvSpPr>
            <a:spLocks noGrp="1"/>
          </p:cNvSpPr>
          <p:nvPr>
            <p:ph type="title"/>
          </p:nvPr>
        </p:nvSpPr>
        <p:spPr/>
        <p:txBody>
          <a:bodyPr/>
          <a:lstStyle/>
          <a:p>
            <a:r>
              <a:rPr lang="it-IT" b="1" dirty="0">
                <a:solidFill>
                  <a:srgbClr val="FF0000"/>
                </a:solidFill>
              </a:rPr>
              <a:t>The </a:t>
            </a:r>
            <a:r>
              <a:rPr lang="it-IT" b="1" dirty="0" err="1">
                <a:solidFill>
                  <a:srgbClr val="FF0000"/>
                </a:solidFill>
              </a:rPr>
              <a:t>primacy</a:t>
            </a:r>
            <a:r>
              <a:rPr lang="it-IT" b="1" dirty="0">
                <a:solidFill>
                  <a:srgbClr val="FF0000"/>
                </a:solidFill>
              </a:rPr>
              <a:t> of EU </a:t>
            </a:r>
            <a:r>
              <a:rPr lang="it-IT" b="1" dirty="0" err="1">
                <a:solidFill>
                  <a:srgbClr val="FF0000"/>
                </a:solidFill>
              </a:rPr>
              <a:t>law</a:t>
            </a:r>
            <a:endParaRPr lang="it-IT" b="1" dirty="0">
              <a:solidFill>
                <a:srgbClr val="FF0000"/>
              </a:solidFill>
            </a:endParaRPr>
          </a:p>
        </p:txBody>
      </p:sp>
      <p:sp>
        <p:nvSpPr>
          <p:cNvPr id="3" name="Segnaposto contenuto 2">
            <a:extLst>
              <a:ext uri="{FF2B5EF4-FFF2-40B4-BE49-F238E27FC236}">
                <a16:creationId xmlns:a16="http://schemas.microsoft.com/office/drawing/2014/main" id="{5AB3E7DA-8E5D-2ED9-D40E-BAD514F88DA1}"/>
              </a:ext>
            </a:extLst>
          </p:cNvPr>
          <p:cNvSpPr>
            <a:spLocks noGrp="1"/>
          </p:cNvSpPr>
          <p:nvPr>
            <p:ph idx="1"/>
          </p:nvPr>
        </p:nvSpPr>
        <p:spPr/>
        <p:txBody>
          <a:bodyPr>
            <a:normAutofit fontScale="62500" lnSpcReduction="20000"/>
          </a:bodyPr>
          <a:lstStyle/>
          <a:p>
            <a:r>
              <a:rPr lang="en-US" dirty="0"/>
              <a:t>With regard to the preliminary rulings of the CJEU under Article 267 TFEU, they have the direct effect of binding the national referring court to comply, in deciding the specific case, with the solutions to the questions of law contained therein. Moreover, as stated by the Court, they are effective </a:t>
            </a:r>
            <a:r>
              <a:rPr lang="en-US" dirty="0" err="1"/>
              <a:t>erga</a:t>
            </a:r>
            <a:r>
              <a:rPr lang="en-US" dirty="0"/>
              <a:t> omnes </a:t>
            </a:r>
          </a:p>
          <a:p>
            <a:r>
              <a:rPr lang="en-US" dirty="0"/>
              <a:t> In addition to the interpretation of EU law, the CJEU has jurisdiction to issue preliminary rulings on the validity of the acts of the EU institutions and the European Central Bank, as well as on the interpretation of the statutes of the bodies created by an act of the Council, when so provided in the statutes.         The direct effect in domestic law of an EU rule endowed with such force also applies to the decisions that refer to such rule contained in the preliminary rulings of the CJEU.                 </a:t>
            </a:r>
          </a:p>
          <a:p>
            <a:r>
              <a:rPr lang="en-US" dirty="0"/>
              <a:t>The Italian Constitutional Court came to the same conclusions concerning the primacy of EU law over national law on the basis of the constitutional provision contained in Article 11 of the Italian Constitution, according to which Italy agrees, on conditions of equality with other States, to the limitations of sovereignty that may be necessary to a world order ensuring peace and justice among the nations, also promoting and encouraging international </a:t>
            </a:r>
            <a:r>
              <a:rPr lang="en-US" dirty="0" err="1"/>
              <a:t>organisations</a:t>
            </a:r>
            <a:r>
              <a:rPr lang="en-US" dirty="0"/>
              <a:t> furthering such ends.         </a:t>
            </a:r>
          </a:p>
          <a:p>
            <a:r>
              <a:rPr lang="en-US" dirty="0"/>
              <a:t>According to the Constitutional Court, the law implementing the Treaties establishing the European Communities brought about, in application of the aforementioned constitutional provision, a retraction of the national legal system in the context of a transfer of sovereignty and a substitution of Community competences for State competences. </a:t>
            </a:r>
          </a:p>
          <a:p>
            <a:r>
              <a:rPr lang="en-US" dirty="0"/>
              <a:t>The amendment to Article 117 of the Constitution now enshrines the principle that the legislative powers of the State and the Regions shall be exercised in compliance with the constraints deriving from EU legislation and international obligations </a:t>
            </a:r>
            <a:endParaRPr lang="en-US" dirty="0">
              <a:sym typeface="Wingdings" panose="05000000000000000000" pitchFamily="2" charset="2"/>
            </a:endParaRPr>
          </a:p>
          <a:p>
            <a:r>
              <a:rPr lang="en-US" dirty="0">
                <a:sym typeface="Wingdings" panose="05000000000000000000" pitchFamily="2" charset="2"/>
              </a:rPr>
              <a:t>Of course, the primacy of EU law works also in the tax field</a:t>
            </a:r>
            <a:endParaRPr lang="it-IT" dirty="0"/>
          </a:p>
        </p:txBody>
      </p:sp>
    </p:spTree>
    <p:extLst>
      <p:ext uri="{BB962C8B-B14F-4D97-AF65-F5344CB8AC3E}">
        <p14:creationId xmlns:p14="http://schemas.microsoft.com/office/powerpoint/2010/main" val="5948928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4C0707B-051E-1167-E35E-48D1A790D2B8}"/>
              </a:ext>
            </a:extLst>
          </p:cNvPr>
          <p:cNvSpPr>
            <a:spLocks noGrp="1"/>
          </p:cNvSpPr>
          <p:nvPr>
            <p:ph type="title"/>
          </p:nvPr>
        </p:nvSpPr>
        <p:spPr/>
        <p:txBody>
          <a:bodyPr/>
          <a:lstStyle/>
          <a:p>
            <a:r>
              <a:rPr lang="it-IT" b="1" dirty="0">
                <a:solidFill>
                  <a:srgbClr val="FF0000"/>
                </a:solidFill>
              </a:rPr>
              <a:t>Check Point</a:t>
            </a:r>
            <a:endParaRPr lang="it-IT" dirty="0"/>
          </a:p>
        </p:txBody>
      </p:sp>
      <p:sp>
        <p:nvSpPr>
          <p:cNvPr id="3" name="Segnaposto contenuto 2">
            <a:extLst>
              <a:ext uri="{FF2B5EF4-FFF2-40B4-BE49-F238E27FC236}">
                <a16:creationId xmlns:a16="http://schemas.microsoft.com/office/drawing/2014/main" id="{EB1A79D6-98A2-5C55-1328-1DBFAB3818B4}"/>
              </a:ext>
            </a:extLst>
          </p:cNvPr>
          <p:cNvSpPr>
            <a:spLocks noGrp="1"/>
          </p:cNvSpPr>
          <p:nvPr>
            <p:ph idx="1"/>
          </p:nvPr>
        </p:nvSpPr>
        <p:spPr/>
        <p:txBody>
          <a:bodyPr/>
          <a:lstStyle/>
          <a:p>
            <a:r>
              <a:rPr lang="it-IT" dirty="0" err="1"/>
              <a:t>What</a:t>
            </a:r>
            <a:r>
              <a:rPr lang="it-IT" dirty="0"/>
              <a:t> </a:t>
            </a:r>
            <a:r>
              <a:rPr lang="it-IT" dirty="0" err="1"/>
              <a:t>does</a:t>
            </a:r>
            <a:r>
              <a:rPr lang="it-IT" dirty="0"/>
              <a:t> the </a:t>
            </a:r>
            <a:r>
              <a:rPr lang="it-IT" dirty="0" err="1"/>
              <a:t>primacy</a:t>
            </a:r>
            <a:r>
              <a:rPr lang="it-IT" dirty="0"/>
              <a:t> of </a:t>
            </a:r>
            <a:r>
              <a:rPr lang="it-IT" dirty="0" err="1"/>
              <a:t>European</a:t>
            </a:r>
            <a:r>
              <a:rPr lang="it-IT" dirty="0"/>
              <a:t> </a:t>
            </a:r>
            <a:r>
              <a:rPr lang="it-IT" dirty="0" err="1"/>
              <a:t>law</a:t>
            </a:r>
            <a:r>
              <a:rPr lang="it-IT" dirty="0"/>
              <a:t> </a:t>
            </a:r>
            <a:r>
              <a:rPr lang="it-IT" dirty="0" err="1"/>
              <a:t>mean</a:t>
            </a:r>
            <a:r>
              <a:rPr lang="it-IT" dirty="0"/>
              <a:t>?</a:t>
            </a:r>
          </a:p>
          <a:p>
            <a:endParaRPr lang="it-IT" dirty="0"/>
          </a:p>
          <a:p>
            <a:r>
              <a:rPr lang="it-IT" dirty="0"/>
              <a:t>Can </a:t>
            </a:r>
            <a:r>
              <a:rPr lang="it-IT" dirty="0" err="1"/>
              <a:t>you</a:t>
            </a:r>
            <a:r>
              <a:rPr lang="it-IT" dirty="0"/>
              <a:t> </a:t>
            </a:r>
            <a:r>
              <a:rPr lang="it-IT" dirty="0" err="1"/>
              <a:t>imagine</a:t>
            </a:r>
            <a:r>
              <a:rPr lang="it-IT" dirty="0"/>
              <a:t> the </a:t>
            </a:r>
            <a:r>
              <a:rPr lang="it-IT" dirty="0" err="1"/>
              <a:t>consequences</a:t>
            </a:r>
            <a:r>
              <a:rPr lang="it-IT" dirty="0"/>
              <a:t> of </a:t>
            </a:r>
            <a:r>
              <a:rPr lang="it-IT" dirty="0" err="1"/>
              <a:t>such</a:t>
            </a:r>
            <a:r>
              <a:rPr lang="it-IT" dirty="0"/>
              <a:t> a </a:t>
            </a:r>
            <a:r>
              <a:rPr lang="it-IT" dirty="0" err="1"/>
              <a:t>principle</a:t>
            </a:r>
            <a:r>
              <a:rPr lang="it-IT" dirty="0"/>
              <a:t>? </a:t>
            </a:r>
          </a:p>
          <a:p>
            <a:endParaRPr lang="it-IT" dirty="0"/>
          </a:p>
          <a:p>
            <a:r>
              <a:rPr lang="it-IT" dirty="0"/>
              <a:t>Think </a:t>
            </a:r>
            <a:r>
              <a:rPr lang="it-IT" dirty="0" err="1"/>
              <a:t>about</a:t>
            </a:r>
            <a:r>
              <a:rPr lang="it-IT" dirty="0"/>
              <a:t> a tax field «</a:t>
            </a:r>
            <a:r>
              <a:rPr lang="it-IT" dirty="0" err="1"/>
              <a:t>covered</a:t>
            </a:r>
            <a:r>
              <a:rPr lang="it-IT" dirty="0"/>
              <a:t>» </a:t>
            </a:r>
            <a:r>
              <a:rPr lang="it-IT" dirty="0" err="1"/>
              <a:t>bu</a:t>
            </a:r>
            <a:r>
              <a:rPr lang="it-IT" dirty="0"/>
              <a:t> EU </a:t>
            </a:r>
            <a:r>
              <a:rPr lang="it-IT" dirty="0" err="1"/>
              <a:t>law</a:t>
            </a:r>
            <a:r>
              <a:rPr lang="it-IT" dirty="0"/>
              <a:t>, </a:t>
            </a:r>
            <a:r>
              <a:rPr lang="it-IT" dirty="0" err="1"/>
              <a:t>such</a:t>
            </a:r>
            <a:r>
              <a:rPr lang="it-IT" dirty="0"/>
              <a:t> </a:t>
            </a:r>
            <a:r>
              <a:rPr lang="it-IT" dirty="0" err="1"/>
              <a:t>as</a:t>
            </a:r>
            <a:r>
              <a:rPr lang="it-IT" dirty="0"/>
              <a:t> VAT. Do </a:t>
            </a:r>
            <a:r>
              <a:rPr lang="it-IT" dirty="0" err="1"/>
              <a:t>you</a:t>
            </a:r>
            <a:r>
              <a:rPr lang="it-IT" dirty="0"/>
              <a:t> think </a:t>
            </a:r>
            <a:r>
              <a:rPr lang="it-IT" dirty="0" err="1"/>
              <a:t>it</a:t>
            </a:r>
            <a:r>
              <a:rPr lang="it-IT" dirty="0"/>
              <a:t> </a:t>
            </a:r>
            <a:r>
              <a:rPr lang="it-IT" dirty="0" err="1"/>
              <a:t>is</a:t>
            </a:r>
            <a:r>
              <a:rPr lang="it-IT" dirty="0"/>
              <a:t> </a:t>
            </a:r>
            <a:r>
              <a:rPr lang="it-IT" dirty="0" err="1"/>
              <a:t>possible</a:t>
            </a:r>
            <a:r>
              <a:rPr lang="it-IT" dirty="0"/>
              <a:t> for </a:t>
            </a:r>
            <a:r>
              <a:rPr lang="it-IT" dirty="0" err="1"/>
              <a:t>Member</a:t>
            </a:r>
            <a:r>
              <a:rPr lang="it-IT" dirty="0"/>
              <a:t> States to </a:t>
            </a:r>
            <a:r>
              <a:rPr lang="it-IT" dirty="0" err="1"/>
              <a:t>apply</a:t>
            </a:r>
            <a:r>
              <a:rPr lang="it-IT" dirty="0"/>
              <a:t> VAT </a:t>
            </a:r>
            <a:r>
              <a:rPr lang="it-IT" dirty="0" err="1"/>
              <a:t>differenty</a:t>
            </a:r>
            <a:r>
              <a:rPr lang="it-IT" dirty="0"/>
              <a:t> from EU VAT Directive?</a:t>
            </a:r>
          </a:p>
        </p:txBody>
      </p:sp>
      <p:pic>
        <p:nvPicPr>
          <p:cNvPr id="4" name="Immagine 3" descr="corporate-tax-compliance-in-the-netherlands.jpg">
            <a:extLst>
              <a:ext uri="{FF2B5EF4-FFF2-40B4-BE49-F238E27FC236}">
                <a16:creationId xmlns:a16="http://schemas.microsoft.com/office/drawing/2014/main" id="{F2973451-ADEA-1EE0-381D-C7B685F07DFC}"/>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10202909" y="3939691"/>
            <a:ext cx="1771558" cy="2383398"/>
          </a:xfrm>
          <a:prstGeom prst="rect">
            <a:avLst/>
          </a:prstGeom>
        </p:spPr>
      </p:pic>
    </p:spTree>
    <p:extLst>
      <p:ext uri="{BB962C8B-B14F-4D97-AF65-F5344CB8AC3E}">
        <p14:creationId xmlns:p14="http://schemas.microsoft.com/office/powerpoint/2010/main" val="39072377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87A29A4-2BAA-56A1-DA04-D1B1043667DC}"/>
              </a:ext>
            </a:extLst>
          </p:cNvPr>
          <p:cNvSpPr>
            <a:spLocks noGrp="1"/>
          </p:cNvSpPr>
          <p:nvPr>
            <p:ph type="title"/>
          </p:nvPr>
        </p:nvSpPr>
        <p:spPr/>
        <p:txBody>
          <a:bodyPr/>
          <a:lstStyle/>
          <a:p>
            <a:r>
              <a:rPr lang="it-IT" b="1" dirty="0">
                <a:solidFill>
                  <a:srgbClr val="FF0000"/>
                </a:solidFill>
              </a:rPr>
              <a:t>Tax </a:t>
            </a:r>
            <a:r>
              <a:rPr lang="it-IT" b="1" dirty="0" err="1">
                <a:solidFill>
                  <a:srgbClr val="FF0000"/>
                </a:solidFill>
              </a:rPr>
              <a:t>matters</a:t>
            </a:r>
            <a:r>
              <a:rPr lang="it-IT" b="1" dirty="0">
                <a:solidFill>
                  <a:srgbClr val="FF0000"/>
                </a:solidFill>
              </a:rPr>
              <a:t> in EU</a:t>
            </a:r>
          </a:p>
        </p:txBody>
      </p:sp>
      <p:sp>
        <p:nvSpPr>
          <p:cNvPr id="3" name="Segnaposto contenuto 2">
            <a:extLst>
              <a:ext uri="{FF2B5EF4-FFF2-40B4-BE49-F238E27FC236}">
                <a16:creationId xmlns:a16="http://schemas.microsoft.com/office/drawing/2014/main" id="{0DE05705-3EB9-6A08-9F36-503B6AB5657D}"/>
              </a:ext>
            </a:extLst>
          </p:cNvPr>
          <p:cNvSpPr>
            <a:spLocks noGrp="1"/>
          </p:cNvSpPr>
          <p:nvPr>
            <p:ph idx="1"/>
          </p:nvPr>
        </p:nvSpPr>
        <p:spPr/>
        <p:txBody>
          <a:bodyPr>
            <a:normAutofit fontScale="70000" lnSpcReduction="20000"/>
          </a:bodyPr>
          <a:lstStyle/>
          <a:p>
            <a:pPr algn="just"/>
            <a:r>
              <a:rPr lang="en-US" dirty="0"/>
              <a:t>  Tax matters are seldom directly referred to in the Treaty on the Functioning of the European Union. Many of such references relate to achieving the goal of creating a single market without internal frontiers, in which the free movement of goods, persons, services and capital is ensured (Article 26 TFEU).        </a:t>
            </a:r>
          </a:p>
          <a:p>
            <a:pPr algn="just"/>
            <a:r>
              <a:rPr lang="en-US" dirty="0"/>
              <a:t> This is the approach of the provisions included in Articles 28 et seq. TFEU which, on the one hand, prohibit between Member States customs duties on imports and exports and of all charges having equivalent effect and, on the other hand, provide for the establishment of a customs union between those States and the adoption of a common customs tariff.</a:t>
            </a:r>
          </a:p>
          <a:p>
            <a:pPr algn="just"/>
            <a:r>
              <a:rPr lang="en-US" dirty="0"/>
              <a:t> In this area of primary importance for the European Union, not least because the revenue from customs duties is allocated to its budget, action is taken by means of regulations directly applicable in the Member States’ legal systems (see, for example, Regulation (EU) no. 952/2013 which contains the Union Customs Code).      </a:t>
            </a:r>
          </a:p>
          <a:p>
            <a:pPr algn="just"/>
            <a:r>
              <a:rPr lang="en-US" dirty="0"/>
              <a:t>   Articles 110, 111 and 112 TFEU reflect the logic to ensure the free movement of goods. Such Articles prohibit Member States from adopting national tax measures that discriminate against products from other Member States in comparison to domestic products, as well as from </a:t>
            </a:r>
            <a:r>
              <a:rPr lang="en-US" dirty="0" err="1"/>
              <a:t>subsidising</a:t>
            </a:r>
            <a:r>
              <a:rPr lang="en-US" dirty="0"/>
              <a:t> products intended for export to other Member States by granting tax refunds in excess of the domestic taxes actually paid, subject to exceptions—in the case of charges other than turnover taxes, excise duties and other forms of indirect taxation—approved in advance </a:t>
            </a:r>
            <a:r>
              <a:rPr lang="en-US" dirty="0" err="1"/>
              <a:t>bu</a:t>
            </a:r>
            <a:r>
              <a:rPr lang="en-US" dirty="0"/>
              <a:t> the Council.</a:t>
            </a:r>
            <a:endParaRPr lang="it-IT" dirty="0"/>
          </a:p>
        </p:txBody>
      </p:sp>
    </p:spTree>
    <p:extLst>
      <p:ext uri="{BB962C8B-B14F-4D97-AF65-F5344CB8AC3E}">
        <p14:creationId xmlns:p14="http://schemas.microsoft.com/office/powerpoint/2010/main" val="18759676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6F8F1D5-861D-E2A4-FEAE-30EA1E7D8F8D}"/>
              </a:ext>
            </a:extLst>
          </p:cNvPr>
          <p:cNvSpPr>
            <a:spLocks noGrp="1"/>
          </p:cNvSpPr>
          <p:nvPr>
            <p:ph type="title"/>
          </p:nvPr>
        </p:nvSpPr>
        <p:spPr/>
        <p:txBody>
          <a:bodyPr/>
          <a:lstStyle/>
          <a:p>
            <a:r>
              <a:rPr lang="it-IT" b="1" dirty="0" err="1">
                <a:solidFill>
                  <a:srgbClr val="FF0000"/>
                </a:solidFill>
              </a:rPr>
              <a:t>Harmonisation</a:t>
            </a:r>
            <a:r>
              <a:rPr lang="it-IT" b="1" dirty="0">
                <a:solidFill>
                  <a:srgbClr val="FF0000"/>
                </a:solidFill>
              </a:rPr>
              <a:t> </a:t>
            </a:r>
          </a:p>
        </p:txBody>
      </p:sp>
      <p:sp>
        <p:nvSpPr>
          <p:cNvPr id="3" name="Segnaposto contenuto 2">
            <a:extLst>
              <a:ext uri="{FF2B5EF4-FFF2-40B4-BE49-F238E27FC236}">
                <a16:creationId xmlns:a16="http://schemas.microsoft.com/office/drawing/2014/main" id="{C3E2B6CE-C731-EFCB-3632-75D05546D5EB}"/>
              </a:ext>
            </a:extLst>
          </p:cNvPr>
          <p:cNvSpPr>
            <a:spLocks noGrp="1"/>
          </p:cNvSpPr>
          <p:nvPr>
            <p:ph idx="1"/>
          </p:nvPr>
        </p:nvSpPr>
        <p:spPr/>
        <p:txBody>
          <a:bodyPr>
            <a:normAutofit fontScale="85000" lnSpcReduction="10000"/>
          </a:bodyPr>
          <a:lstStyle/>
          <a:p>
            <a:r>
              <a:rPr lang="en-US" dirty="0"/>
              <a:t>Article 113 TFEU does not lay down direct prohibitions, but requires that the Council, acting unanimously (on a proposal from the Commission and after consulting the European Parliament and the Economic and Social Committee), adopt provisions for the of legislation concerning turnover taxes, excise duties and other forms of indirect taxation to the extent that such </a:t>
            </a:r>
            <a:r>
              <a:rPr lang="en-US" dirty="0" err="1"/>
              <a:t>harmonisation</a:t>
            </a:r>
            <a:r>
              <a:rPr lang="en-US" dirty="0"/>
              <a:t> is necessary to ensure the establishment and the functioning of the internal market.      </a:t>
            </a:r>
          </a:p>
          <a:p>
            <a:r>
              <a:rPr lang="en-US" dirty="0" err="1"/>
              <a:t>Harmonisation</a:t>
            </a:r>
            <a:r>
              <a:rPr lang="en-US" dirty="0"/>
              <a:t> is ordinarily pursued through the adoption of directives, which Member States undertake to transpose into their legal systems within the agreed deadline, although the Article in question leaves open the possibility of adopting other acts, including regulations. This is the context pertaining, for example, to Directives 67/227/EEC and 67/228/EEC of 11 April 1967 (better known as the First and Second Directives) on the adoption of VAT as a common turnover tax, subsequently absorbed by Directive 77/388/EEC of 17 May 1977 (the Sixth Directive), which was in turn incorporated into Directive 2006/112/EC of 28 November 2006, containing the so-called “recast text</a:t>
            </a:r>
            <a:endParaRPr lang="it-IT" dirty="0"/>
          </a:p>
        </p:txBody>
      </p:sp>
    </p:spTree>
    <p:extLst>
      <p:ext uri="{BB962C8B-B14F-4D97-AF65-F5344CB8AC3E}">
        <p14:creationId xmlns:p14="http://schemas.microsoft.com/office/powerpoint/2010/main" val="31730993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8EDDE09-BC39-D066-CACC-5EFE19574D4E}"/>
              </a:ext>
            </a:extLst>
          </p:cNvPr>
          <p:cNvSpPr>
            <a:spLocks noGrp="1"/>
          </p:cNvSpPr>
          <p:nvPr>
            <p:ph type="title"/>
          </p:nvPr>
        </p:nvSpPr>
        <p:spPr/>
        <p:txBody>
          <a:bodyPr/>
          <a:lstStyle/>
          <a:p>
            <a:r>
              <a:rPr lang="it-IT" b="1" dirty="0">
                <a:solidFill>
                  <a:srgbClr val="FF0000"/>
                </a:solidFill>
              </a:rPr>
              <a:t>A </a:t>
            </a:r>
            <a:r>
              <a:rPr lang="it-IT" b="1" dirty="0" err="1">
                <a:solidFill>
                  <a:srgbClr val="FF0000"/>
                </a:solidFill>
              </a:rPr>
              <a:t>glimpse</a:t>
            </a:r>
            <a:r>
              <a:rPr lang="it-IT" b="1" dirty="0">
                <a:solidFill>
                  <a:srgbClr val="FF0000"/>
                </a:solidFill>
              </a:rPr>
              <a:t> to the </a:t>
            </a:r>
            <a:r>
              <a:rPr lang="it-IT" b="1" dirty="0" err="1">
                <a:solidFill>
                  <a:srgbClr val="FF0000"/>
                </a:solidFill>
              </a:rPr>
              <a:t>legal</a:t>
            </a:r>
            <a:r>
              <a:rPr lang="it-IT" b="1" dirty="0">
                <a:solidFill>
                  <a:srgbClr val="FF0000"/>
                </a:solidFill>
              </a:rPr>
              <a:t> framework </a:t>
            </a:r>
          </a:p>
        </p:txBody>
      </p:sp>
      <p:sp>
        <p:nvSpPr>
          <p:cNvPr id="3" name="Segnaposto contenuto 2">
            <a:extLst>
              <a:ext uri="{FF2B5EF4-FFF2-40B4-BE49-F238E27FC236}">
                <a16:creationId xmlns:a16="http://schemas.microsoft.com/office/drawing/2014/main" id="{13B143C0-8816-C691-5DA5-F92D9F387D0A}"/>
              </a:ext>
            </a:extLst>
          </p:cNvPr>
          <p:cNvSpPr>
            <a:spLocks noGrp="1"/>
          </p:cNvSpPr>
          <p:nvPr>
            <p:ph idx="1"/>
          </p:nvPr>
        </p:nvSpPr>
        <p:spPr/>
        <p:txBody>
          <a:bodyPr>
            <a:normAutofit fontScale="85000" lnSpcReduction="20000"/>
          </a:bodyPr>
          <a:lstStyle/>
          <a:p>
            <a:pPr algn="just"/>
            <a:r>
              <a:rPr lang="en-US" dirty="0"/>
              <a:t>At present, the legal framework is rather complex, as:</a:t>
            </a:r>
          </a:p>
          <a:p>
            <a:pPr algn="just">
              <a:buFont typeface="Wingdings" panose="05000000000000000000" pitchFamily="2" charset="2"/>
              <a:buChar char="q"/>
            </a:pPr>
            <a:r>
              <a:rPr lang="en-US" dirty="0"/>
              <a:t>there are taxes regulated at EU level by regulation (e.g., customs duties, whose uniform regime is fundamental for the implementation of the single European market);</a:t>
            </a:r>
          </a:p>
          <a:p>
            <a:pPr algn="just">
              <a:buFont typeface="Wingdings" panose="05000000000000000000" pitchFamily="2" charset="2"/>
              <a:buChar char="q"/>
            </a:pPr>
            <a:r>
              <a:rPr lang="en-US" dirty="0"/>
              <a:t> taxes </a:t>
            </a:r>
            <a:r>
              <a:rPr lang="en-US" dirty="0" err="1"/>
              <a:t>harmonised</a:t>
            </a:r>
            <a:r>
              <a:rPr lang="en-US" dirty="0"/>
              <a:t> by directive (VAT); </a:t>
            </a:r>
          </a:p>
          <a:p>
            <a:pPr algn="just">
              <a:buFont typeface="Wingdings" panose="05000000000000000000" pitchFamily="2" charset="2"/>
              <a:buChar char="q"/>
            </a:pPr>
            <a:r>
              <a:rPr lang="en-US" dirty="0"/>
              <a:t>taxes that are not </a:t>
            </a:r>
            <a:r>
              <a:rPr lang="en-US" dirty="0" err="1"/>
              <a:t>harmonised</a:t>
            </a:r>
            <a:r>
              <a:rPr lang="en-US" dirty="0"/>
              <a:t> or only partially </a:t>
            </a:r>
            <a:r>
              <a:rPr lang="en-US" dirty="0" err="1"/>
              <a:t>harmonised</a:t>
            </a:r>
            <a:r>
              <a:rPr lang="en-US" dirty="0"/>
              <a:t> with regard to specific aspects of EU relevance (e.g., corporate income tax, which is </a:t>
            </a:r>
            <a:r>
              <a:rPr lang="en-US" dirty="0" err="1"/>
              <a:t>harmonised</a:t>
            </a:r>
            <a:r>
              <a:rPr lang="en-US" dirty="0"/>
              <a:t> by directive with respect, for instance, to the regime applicable to extraordinary cross-border transactions).         </a:t>
            </a:r>
          </a:p>
          <a:p>
            <a:pPr algn="just">
              <a:buFont typeface="Wingdings" panose="05000000000000000000" pitchFamily="2" charset="2"/>
              <a:buChar char="Ø"/>
            </a:pPr>
            <a:r>
              <a:rPr lang="en-US" dirty="0"/>
              <a:t>It goes without saying that, while EU law is directly relevant for </a:t>
            </a:r>
            <a:r>
              <a:rPr lang="en-US" dirty="0" err="1"/>
              <a:t>harmonised</a:t>
            </a:r>
            <a:r>
              <a:rPr lang="en-US" dirty="0"/>
              <a:t> taxes (since the matter is regulated directly by the EU legislator), it can only be indirectly relevant for non-</a:t>
            </a:r>
            <a:r>
              <a:rPr lang="en-US" dirty="0" err="1"/>
              <a:t>harmonised</a:t>
            </a:r>
            <a:r>
              <a:rPr lang="en-US" dirty="0"/>
              <a:t> taxes, meaning that the domestic regulation of these taxes, although freely determined by the national legislator, cannot affect fundamental freedoms (free movement of goods, persons, services and capital) and be contrary to general EU principles (in particular, the prohibition of discrimination and the prohibition of State aid).</a:t>
            </a:r>
            <a:endParaRPr lang="it-IT" dirty="0"/>
          </a:p>
        </p:txBody>
      </p:sp>
    </p:spTree>
    <p:extLst>
      <p:ext uri="{BB962C8B-B14F-4D97-AF65-F5344CB8AC3E}">
        <p14:creationId xmlns:p14="http://schemas.microsoft.com/office/powerpoint/2010/main" val="37480244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3465170-6400-853A-A65C-7D6A71AA0BEC}"/>
              </a:ext>
            </a:extLst>
          </p:cNvPr>
          <p:cNvSpPr>
            <a:spLocks noGrp="1"/>
          </p:cNvSpPr>
          <p:nvPr>
            <p:ph type="title"/>
          </p:nvPr>
        </p:nvSpPr>
        <p:spPr/>
        <p:txBody>
          <a:bodyPr/>
          <a:lstStyle/>
          <a:p>
            <a:r>
              <a:rPr lang="it-IT" b="1" dirty="0">
                <a:solidFill>
                  <a:srgbClr val="FF0000"/>
                </a:solidFill>
              </a:rPr>
              <a:t>State Aids</a:t>
            </a:r>
          </a:p>
        </p:txBody>
      </p:sp>
      <p:sp>
        <p:nvSpPr>
          <p:cNvPr id="3" name="Segnaposto contenuto 2">
            <a:extLst>
              <a:ext uri="{FF2B5EF4-FFF2-40B4-BE49-F238E27FC236}">
                <a16:creationId xmlns:a16="http://schemas.microsoft.com/office/drawing/2014/main" id="{DCFA0D99-F365-1DD6-1E74-AB40487437B9}"/>
              </a:ext>
            </a:extLst>
          </p:cNvPr>
          <p:cNvSpPr>
            <a:spLocks noGrp="1"/>
          </p:cNvSpPr>
          <p:nvPr>
            <p:ph idx="1"/>
          </p:nvPr>
        </p:nvSpPr>
        <p:spPr/>
        <p:txBody>
          <a:bodyPr>
            <a:normAutofit fontScale="92500" lnSpcReduction="20000"/>
          </a:bodyPr>
          <a:lstStyle/>
          <a:p>
            <a:pPr algn="just"/>
            <a:r>
              <a:rPr lang="en-US" dirty="0"/>
              <a:t>A subject of great relevance under EU law is undoubtedly that of State aid regulation. </a:t>
            </a:r>
          </a:p>
          <a:p>
            <a:pPr algn="just"/>
            <a:r>
              <a:rPr lang="en-US" dirty="0"/>
              <a:t>Article 107 TFEU contains a detailed set of rules on this point, mainly aimed at protecting one of the main objectives of the EU, namely the need for an efficient system of competition within the common market.        </a:t>
            </a:r>
          </a:p>
          <a:p>
            <a:pPr algn="just"/>
            <a:r>
              <a:rPr lang="en-US" dirty="0"/>
              <a:t>State aids can be defined as those measures consisting of public interventions which grant certain undertakings or the production of certain goods an economic advantage—usually a reduction in the costs incurred—that may affect the conditions of competition.        </a:t>
            </a:r>
          </a:p>
          <a:p>
            <a:pPr algn="just"/>
            <a:r>
              <a:rPr lang="en-US" dirty="0"/>
              <a:t>Article 107 TFEU prohibits such aid if it affects trade between EU Member States: “Save as otherwise provided in the Treaties, any aid granted by a Member State or through State resources in any form whatsoever which distorts or threatens to distort competition by </a:t>
            </a:r>
            <a:r>
              <a:rPr lang="en-US" dirty="0" err="1"/>
              <a:t>favouring</a:t>
            </a:r>
            <a:r>
              <a:rPr lang="en-US" dirty="0"/>
              <a:t> certain undertakings or the production of certain goods shall, in so far as it affects trade between Member States, be incompatible with the internal market”.         </a:t>
            </a:r>
            <a:endParaRPr lang="it-IT" dirty="0"/>
          </a:p>
        </p:txBody>
      </p:sp>
    </p:spTree>
    <p:extLst>
      <p:ext uri="{BB962C8B-B14F-4D97-AF65-F5344CB8AC3E}">
        <p14:creationId xmlns:p14="http://schemas.microsoft.com/office/powerpoint/2010/main" val="10048281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6A48B7-CFE6-D124-9632-5855D3FEA585}"/>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EB929412-CE0F-436F-E4AF-AE743F1F8F96}"/>
              </a:ext>
            </a:extLst>
          </p:cNvPr>
          <p:cNvSpPr>
            <a:spLocks noGrp="1"/>
          </p:cNvSpPr>
          <p:nvPr>
            <p:ph idx="1"/>
          </p:nvPr>
        </p:nvSpPr>
        <p:spPr/>
        <p:txBody>
          <a:bodyPr/>
          <a:lstStyle/>
          <a:p>
            <a:pPr marL="0" indent="0">
              <a:buNone/>
            </a:pPr>
            <a:r>
              <a:rPr lang="en-US" dirty="0"/>
              <a:t>The characteristics of non-compatible aid, therefore, are: </a:t>
            </a:r>
          </a:p>
          <a:p>
            <a:pPr>
              <a:buFont typeface="Wingdings" panose="05000000000000000000" pitchFamily="2" charset="2"/>
              <a:buChar char="ü"/>
            </a:pPr>
            <a:r>
              <a:rPr lang="en-US" dirty="0"/>
              <a:t>selectivity, i.e. the aid </a:t>
            </a:r>
            <a:r>
              <a:rPr lang="en-US" dirty="0" err="1"/>
              <a:t>favours</a:t>
            </a:r>
            <a:r>
              <a:rPr lang="en-US" dirty="0"/>
              <a:t> certain undertakings or certain productions;                              </a:t>
            </a:r>
          </a:p>
          <a:p>
            <a:pPr>
              <a:buFont typeface="Wingdings" panose="05000000000000000000" pitchFamily="2" charset="2"/>
              <a:buChar char="ü"/>
            </a:pPr>
            <a:r>
              <a:rPr lang="en-US" dirty="0"/>
              <a:t>advantageousness, i.e. the aid tends to cause a decrease in costs (or other economic advantage) in </a:t>
            </a:r>
            <a:r>
              <a:rPr lang="en-US" dirty="0" err="1"/>
              <a:t>favour</a:t>
            </a:r>
            <a:r>
              <a:rPr lang="en-US" dirty="0"/>
              <a:t> of the beneficiary;                            </a:t>
            </a:r>
          </a:p>
          <a:p>
            <a:pPr>
              <a:buFont typeface="Wingdings" panose="05000000000000000000" pitchFamily="2" charset="2"/>
              <a:buChar char="ü"/>
            </a:pPr>
            <a:r>
              <a:rPr lang="en-US" dirty="0"/>
              <a:t>public origin, i.e. the aid is financed through public resources;                          </a:t>
            </a:r>
          </a:p>
          <a:p>
            <a:pPr>
              <a:buFont typeface="Wingdings" panose="05000000000000000000" pitchFamily="2" charset="2"/>
              <a:buChar char="ü"/>
            </a:pPr>
            <a:r>
              <a:rPr lang="en-US" dirty="0"/>
              <a:t>relevance, i.e. the aid affects trade in the EU.                        </a:t>
            </a:r>
          </a:p>
          <a:p>
            <a:pPr marL="0" indent="0">
              <a:buNone/>
            </a:pPr>
            <a:endParaRPr lang="en-US" dirty="0"/>
          </a:p>
          <a:p>
            <a:pPr marL="0" indent="0">
              <a:buNone/>
            </a:pPr>
            <a:r>
              <a:rPr lang="en-US" dirty="0"/>
              <a:t>Typical examples of State aid are tax and social security reliefs granted to undertakings in a certain sector</a:t>
            </a:r>
            <a:endParaRPr lang="it-IT" dirty="0"/>
          </a:p>
        </p:txBody>
      </p:sp>
    </p:spTree>
    <p:extLst>
      <p:ext uri="{BB962C8B-B14F-4D97-AF65-F5344CB8AC3E}">
        <p14:creationId xmlns:p14="http://schemas.microsoft.com/office/powerpoint/2010/main" val="29065411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AB550-5359-D099-A44C-90ACAC49C96F}"/>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D04DA627-230A-C408-5016-AD1386411DBD}"/>
              </a:ext>
            </a:extLst>
          </p:cNvPr>
          <p:cNvSpPr>
            <a:spLocks noGrp="1"/>
          </p:cNvSpPr>
          <p:nvPr>
            <p:ph type="title"/>
          </p:nvPr>
        </p:nvSpPr>
        <p:spPr/>
        <p:txBody>
          <a:bodyPr/>
          <a:lstStyle/>
          <a:p>
            <a:r>
              <a:rPr lang="it-IT" b="1" dirty="0">
                <a:solidFill>
                  <a:srgbClr val="FF0000"/>
                </a:solidFill>
              </a:rPr>
              <a:t>Check Point</a:t>
            </a:r>
            <a:endParaRPr lang="it-IT" dirty="0"/>
          </a:p>
        </p:txBody>
      </p:sp>
      <p:sp>
        <p:nvSpPr>
          <p:cNvPr id="3" name="Segnaposto contenuto 2">
            <a:extLst>
              <a:ext uri="{FF2B5EF4-FFF2-40B4-BE49-F238E27FC236}">
                <a16:creationId xmlns:a16="http://schemas.microsoft.com/office/drawing/2014/main" id="{CBFD0773-19B0-A402-2084-679C2CFC0AB3}"/>
              </a:ext>
            </a:extLst>
          </p:cNvPr>
          <p:cNvSpPr>
            <a:spLocks noGrp="1"/>
          </p:cNvSpPr>
          <p:nvPr>
            <p:ph idx="1"/>
          </p:nvPr>
        </p:nvSpPr>
        <p:spPr/>
        <p:txBody>
          <a:bodyPr/>
          <a:lstStyle/>
          <a:p>
            <a:r>
              <a:rPr lang="it-IT" dirty="0" err="1"/>
              <a:t>What</a:t>
            </a:r>
            <a:r>
              <a:rPr lang="it-IT" dirty="0"/>
              <a:t> </a:t>
            </a:r>
            <a:r>
              <a:rPr lang="it-IT" dirty="0" err="1"/>
              <a:t>is</a:t>
            </a:r>
            <a:r>
              <a:rPr lang="it-IT" dirty="0"/>
              <a:t> </a:t>
            </a:r>
            <a:r>
              <a:rPr lang="it-IT" dirty="0" err="1"/>
              <a:t>Harmonisation</a:t>
            </a:r>
            <a:r>
              <a:rPr lang="it-IT" dirty="0"/>
              <a:t>?</a:t>
            </a:r>
          </a:p>
          <a:p>
            <a:endParaRPr lang="it-IT" dirty="0"/>
          </a:p>
          <a:p>
            <a:endParaRPr lang="it-IT" dirty="0"/>
          </a:p>
          <a:p>
            <a:r>
              <a:rPr lang="en-US" dirty="0"/>
              <a:t>Why EU law could be indirectly relevant for non-</a:t>
            </a:r>
            <a:r>
              <a:rPr lang="en-US" dirty="0" err="1"/>
              <a:t>harmonised</a:t>
            </a:r>
            <a:r>
              <a:rPr lang="en-US" dirty="0"/>
              <a:t> taxes?</a:t>
            </a:r>
          </a:p>
          <a:p>
            <a:endParaRPr lang="en-US" dirty="0"/>
          </a:p>
          <a:p>
            <a:endParaRPr lang="it-IT" dirty="0"/>
          </a:p>
          <a:p>
            <a:r>
              <a:rPr lang="it-IT" dirty="0" err="1"/>
              <a:t>Ehat</a:t>
            </a:r>
            <a:r>
              <a:rPr lang="it-IT" dirty="0"/>
              <a:t> are State </a:t>
            </a:r>
            <a:r>
              <a:rPr lang="it-IT" dirty="0" err="1"/>
              <a:t>Aid</a:t>
            </a:r>
            <a:r>
              <a:rPr lang="it-IT" dirty="0"/>
              <a:t> and </a:t>
            </a:r>
            <a:r>
              <a:rPr lang="it-IT" dirty="0" err="1"/>
              <a:t>which</a:t>
            </a:r>
            <a:r>
              <a:rPr lang="it-IT" dirty="0"/>
              <a:t> </a:t>
            </a:r>
            <a:r>
              <a:rPr lang="it-IT" dirty="0" err="1"/>
              <a:t>is</a:t>
            </a:r>
            <a:r>
              <a:rPr lang="it-IT" dirty="0"/>
              <a:t> </a:t>
            </a:r>
            <a:r>
              <a:rPr lang="it-IT" dirty="0" err="1"/>
              <a:t>their</a:t>
            </a:r>
            <a:r>
              <a:rPr lang="it-IT" dirty="0"/>
              <a:t> ratio?</a:t>
            </a:r>
          </a:p>
        </p:txBody>
      </p:sp>
      <p:pic>
        <p:nvPicPr>
          <p:cNvPr id="4" name="Immagine 3" descr="corporate-tax-compliance-in-the-netherlands.jpg">
            <a:extLst>
              <a:ext uri="{FF2B5EF4-FFF2-40B4-BE49-F238E27FC236}">
                <a16:creationId xmlns:a16="http://schemas.microsoft.com/office/drawing/2014/main" id="{43C720E3-FA01-4BFB-C32E-B4DD4AD445AF}"/>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10202909" y="3939691"/>
            <a:ext cx="1771558" cy="2383398"/>
          </a:xfrm>
          <a:prstGeom prst="rect">
            <a:avLst/>
          </a:prstGeom>
        </p:spPr>
      </p:pic>
    </p:spTree>
    <p:extLst>
      <p:ext uri="{BB962C8B-B14F-4D97-AF65-F5344CB8AC3E}">
        <p14:creationId xmlns:p14="http://schemas.microsoft.com/office/powerpoint/2010/main" val="13055674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e">
  <a:themeElements>
    <a:clrScheme name="Ione">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e">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e">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otalTime>2161</TotalTime>
  <Words>4285</Words>
  <Application>Microsoft Office PowerPoint</Application>
  <PresentationFormat>Widescreen</PresentationFormat>
  <Paragraphs>155</Paragraphs>
  <Slides>31</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31</vt:i4>
      </vt:variant>
    </vt:vector>
  </HeadingPairs>
  <TitlesOfParts>
    <vt:vector size="35" baseType="lpstr">
      <vt:lpstr>Century Gothic</vt:lpstr>
      <vt:lpstr>Wingdings</vt:lpstr>
      <vt:lpstr>Wingdings 3</vt:lpstr>
      <vt:lpstr>Ione</vt:lpstr>
      <vt:lpstr>International Tax Law  Module V</vt:lpstr>
      <vt:lpstr>The transfer pricing system </vt:lpstr>
      <vt:lpstr>TP ratio</vt:lpstr>
      <vt:lpstr>Transfer pricing and double taxation </vt:lpstr>
      <vt:lpstr>Cost sharing agreements </vt:lpstr>
      <vt:lpstr>Check Point</vt:lpstr>
      <vt:lpstr>Controlled Foreign Companies (CFCs) </vt:lpstr>
      <vt:lpstr>CFC rule application</vt:lpstr>
      <vt:lpstr>Example</vt:lpstr>
      <vt:lpstr>Disapplication of CFC rules</vt:lpstr>
      <vt:lpstr>Check Point</vt:lpstr>
      <vt:lpstr>Exit Tax</vt:lpstr>
      <vt:lpstr>…</vt:lpstr>
      <vt:lpstr>The ratio of exit tax</vt:lpstr>
      <vt:lpstr>Exit taxation and the principle of freedom of establishment</vt:lpstr>
      <vt:lpstr>Entry Tax</vt:lpstr>
      <vt:lpstr>Check Point</vt:lpstr>
      <vt:lpstr>The foreign tax credit</vt:lpstr>
      <vt:lpstr>Example </vt:lpstr>
      <vt:lpstr>European tax Law</vt:lpstr>
      <vt:lpstr>The EU legal framework</vt:lpstr>
      <vt:lpstr>Presentazione standard di PowerPoint</vt:lpstr>
      <vt:lpstr>EU law relevance</vt:lpstr>
      <vt:lpstr>The primacy of EU law</vt:lpstr>
      <vt:lpstr>Check Point</vt:lpstr>
      <vt:lpstr>Tax matters in EU</vt:lpstr>
      <vt:lpstr>Harmonisation </vt:lpstr>
      <vt:lpstr>A glimpse to the legal framework </vt:lpstr>
      <vt:lpstr>State Aids</vt:lpstr>
      <vt:lpstr>Presentazione standard di PowerPoint</vt:lpstr>
      <vt:lpstr>Check 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Silvia Giorgi</dc:creator>
  <cp:lastModifiedBy>Lorenzo del Federico</cp:lastModifiedBy>
  <cp:revision>14</cp:revision>
  <dcterms:created xsi:type="dcterms:W3CDTF">2025-05-12T20:10:52Z</dcterms:created>
  <dcterms:modified xsi:type="dcterms:W3CDTF">2026-02-23T10:51:42Z</dcterms:modified>
</cp:coreProperties>
</file>