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9" r:id="rId3"/>
    <p:sldId id="257" r:id="rId4"/>
    <p:sldId id="258" r:id="rId5"/>
    <p:sldId id="259" r:id="rId6"/>
    <p:sldId id="260" r:id="rId7"/>
    <p:sldId id="261" r:id="rId8"/>
    <p:sldId id="262" r:id="rId9"/>
    <p:sldId id="263" r:id="rId10"/>
    <p:sldId id="264" r:id="rId11"/>
    <p:sldId id="265" r:id="rId12"/>
    <p:sldId id="272" r:id="rId13"/>
    <p:sldId id="266" r:id="rId14"/>
    <p:sldId id="268" r:id="rId15"/>
    <p:sldId id="267" r:id="rId16"/>
    <p:sldId id="269" r:id="rId17"/>
    <p:sldId id="270" r:id="rId18"/>
    <p:sldId id="271" r:id="rId19"/>
    <p:sldId id="273" r:id="rId20"/>
    <p:sldId id="274" r:id="rId21"/>
    <p:sldId id="275" r:id="rId22"/>
    <p:sldId id="276" r:id="rId23"/>
    <p:sldId id="278" r:id="rId24"/>
    <p:sldId id="277" r:id="rId25"/>
    <p:sldId id="298" r:id="rId26"/>
    <p:sldId id="297" r:id="rId27"/>
    <p:sldId id="299" r:id="rId28"/>
    <p:sldId id="300" r:id="rId29"/>
    <p:sldId id="301" r:id="rId30"/>
    <p:sldId id="302" r:id="rId31"/>
    <p:sldId id="303" r:id="rId32"/>
    <p:sldId id="304" r:id="rId33"/>
    <p:sldId id="280" r:id="rId34"/>
    <p:sldId id="281" r:id="rId35"/>
    <p:sldId id="282" r:id="rId36"/>
    <p:sldId id="283" r:id="rId37"/>
    <p:sldId id="284" r:id="rId38"/>
    <p:sldId id="286" r:id="rId39"/>
    <p:sldId id="285" r:id="rId40"/>
    <p:sldId id="288" r:id="rId41"/>
    <p:sldId id="289" r:id="rId42"/>
    <p:sldId id="290" r:id="rId43"/>
    <p:sldId id="291" r:id="rId44"/>
    <p:sldId id="292" r:id="rId45"/>
    <p:sldId id="293" r:id="rId46"/>
    <p:sldId id="294" r:id="rId47"/>
    <p:sldId id="295" r:id="rId48"/>
    <p:sldId id="305" r:id="rId49"/>
    <p:sldId id="296" r:id="rId5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3570939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512918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38481522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82A0F962-FBA5-40A7-94C0-B95392AEB7BA}"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2840491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82A0F962-FBA5-40A7-94C0-B95392AEB7BA}" type="datetimeFigureOut">
              <a:rPr lang="it-IT" smtClean="0"/>
              <a:t>23/02/2026</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1221698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7" name="Date Placeholder 2"/>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3"/>
          <p:cNvSpPr>
            <a:spLocks noGrp="1"/>
          </p:cNvSpPr>
          <p:nvPr>
            <p:ph type="ftr" sz="quarter" idx="11"/>
          </p:nvPr>
        </p:nvSpPr>
        <p:spPr/>
        <p:txBody>
          <a:bodyPr/>
          <a:lstStyle/>
          <a:p>
            <a:endParaRPr lang="it-IT"/>
          </a:p>
        </p:txBody>
      </p:sp>
      <p:sp>
        <p:nvSpPr>
          <p:cNvPr id="6" name="Slide Number Placeholder 4"/>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1484878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2"/>
          <p:cNvSpPr>
            <a:spLocks noGrp="1"/>
          </p:cNvSpPr>
          <p:nvPr>
            <p:ph type="ftr" sz="quarter" idx="11"/>
          </p:nvPr>
        </p:nvSpPr>
        <p:spPr/>
        <p:txBody>
          <a:bodyPr/>
          <a:lstStyle/>
          <a:p>
            <a:endParaRPr lang="it-IT"/>
          </a:p>
        </p:txBody>
      </p:sp>
      <p:sp>
        <p:nvSpPr>
          <p:cNvPr id="6" name="Slide Number Placeholder 3"/>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282701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it-IT"/>
              <a:t>Fare clic per modificare lo stile del titolo dello schema</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7" name="Date Placeholder 4"/>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5"/>
          <p:cNvSpPr>
            <a:spLocks noGrp="1"/>
          </p:cNvSpPr>
          <p:nvPr>
            <p:ph type="ftr" sz="quarter" idx="11"/>
          </p:nvPr>
        </p:nvSpPr>
        <p:spPr/>
        <p:txBody>
          <a:bodyPr/>
          <a:lstStyle/>
          <a:p>
            <a:endParaRPr lang="it-IT"/>
          </a:p>
        </p:txBody>
      </p:sp>
      <p:sp>
        <p:nvSpPr>
          <p:cNvPr id="6" name="Slide Number Placeholder 6"/>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708764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82A0F962-FBA5-40A7-94C0-B95392AEB7BA}"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751417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82A0F962-FBA5-40A7-94C0-B95392AEB7BA}"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21405090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it-IT"/>
              <a:t>Fare clic per modificare lo stile del titolo dello schema</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33170635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it-IT"/>
              <a:t>Fare clic per modificare lo stile del titolo dello schema</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it-IT"/>
              <a:t>Fare clic per modificare gli stili del testo dello schema</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3954277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20057757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4"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24485568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 immagin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4"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2767208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nchorCtr="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24739088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41073814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82A0F962-FBA5-40A7-94C0-B95392AEB7BA}" type="datetimeFigureOut">
              <a:rPr lang="it-IT" smtClean="0"/>
              <a:t>23/02/2026</a:t>
            </a:fld>
            <a:endParaRPr lang="it-IT"/>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it-IT"/>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F756600-A8A3-479A-9970-DC5769104B27}" type="slidenum">
              <a:rPr lang="it-IT" smtClean="0"/>
              <a:t>‹N›</a:t>
            </a:fld>
            <a:endParaRPr lang="it-IT"/>
          </a:p>
        </p:txBody>
      </p:sp>
    </p:spTree>
    <p:extLst>
      <p:ext uri="{BB962C8B-B14F-4D97-AF65-F5344CB8AC3E}">
        <p14:creationId xmlns:p14="http://schemas.microsoft.com/office/powerpoint/2010/main" val="246961490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5FF74B8-B5FF-C19D-2353-E085231943F9}"/>
              </a:ext>
            </a:extLst>
          </p:cNvPr>
          <p:cNvSpPr>
            <a:spLocks noGrp="1"/>
          </p:cNvSpPr>
          <p:nvPr>
            <p:ph type="ctrTitle"/>
          </p:nvPr>
        </p:nvSpPr>
        <p:spPr/>
        <p:txBody>
          <a:bodyPr/>
          <a:lstStyle/>
          <a:p>
            <a:r>
              <a:rPr lang="it-IT" dirty="0"/>
              <a:t>International Tax </a:t>
            </a:r>
            <a:r>
              <a:rPr lang="it-IT" dirty="0" err="1"/>
              <a:t>Law</a:t>
            </a:r>
            <a:br>
              <a:rPr lang="it-IT" dirty="0"/>
            </a:br>
            <a:br>
              <a:rPr lang="it-IT" dirty="0"/>
            </a:br>
            <a:r>
              <a:rPr lang="it-IT" sz="4000" dirty="0"/>
              <a:t>Module IV</a:t>
            </a:r>
          </a:p>
        </p:txBody>
      </p:sp>
      <p:sp>
        <p:nvSpPr>
          <p:cNvPr id="3" name="Sottotitolo 2">
            <a:extLst>
              <a:ext uri="{FF2B5EF4-FFF2-40B4-BE49-F238E27FC236}">
                <a16:creationId xmlns:a16="http://schemas.microsoft.com/office/drawing/2014/main" id="{B9FD254E-DD18-58C8-C230-2C0585D36467}"/>
              </a:ext>
            </a:extLst>
          </p:cNvPr>
          <p:cNvSpPr>
            <a:spLocks noGrp="1"/>
          </p:cNvSpPr>
          <p:nvPr>
            <p:ph type="subTitle" idx="1"/>
          </p:nvPr>
        </p:nvSpPr>
        <p:spPr/>
        <p:txBody>
          <a:bodyPr/>
          <a:lstStyle/>
          <a:p>
            <a:endParaRPr lang="it-IT" dirty="0"/>
          </a:p>
          <a:p>
            <a:r>
              <a:rPr lang="it-IT" dirty="0"/>
              <a:t>Prof. Lorenzo del Federico</a:t>
            </a:r>
          </a:p>
        </p:txBody>
      </p:sp>
    </p:spTree>
    <p:extLst>
      <p:ext uri="{BB962C8B-B14F-4D97-AF65-F5344CB8AC3E}">
        <p14:creationId xmlns:p14="http://schemas.microsoft.com/office/powerpoint/2010/main" val="3251396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AD40E4A-F251-0E0A-DE94-D384BA59DEAA}"/>
              </a:ext>
            </a:extLst>
          </p:cNvPr>
          <p:cNvSpPr>
            <a:spLocks noGrp="1"/>
          </p:cNvSpPr>
          <p:nvPr>
            <p:ph type="title"/>
          </p:nvPr>
        </p:nvSpPr>
        <p:spPr/>
        <p:txBody>
          <a:bodyPr/>
          <a:lstStyle/>
          <a:p>
            <a:r>
              <a:rPr lang="it-IT" dirty="0"/>
              <a:t>Double </a:t>
            </a:r>
            <a:r>
              <a:rPr lang="it-IT" dirty="0" err="1"/>
              <a:t>Taxation</a:t>
            </a:r>
            <a:r>
              <a:rPr lang="it-IT" dirty="0"/>
              <a:t> and the </a:t>
            </a:r>
            <a:r>
              <a:rPr lang="it-IT" dirty="0" err="1"/>
              <a:t>Treaties</a:t>
            </a:r>
            <a:r>
              <a:rPr lang="it-IT" dirty="0"/>
              <a:t> </a:t>
            </a:r>
            <a:r>
              <a:rPr lang="it-IT" dirty="0" err="1"/>
              <a:t>against</a:t>
            </a:r>
            <a:r>
              <a:rPr lang="it-IT" dirty="0"/>
              <a:t> double </a:t>
            </a:r>
            <a:r>
              <a:rPr lang="it-IT" dirty="0" err="1"/>
              <a:t>taxation</a:t>
            </a:r>
            <a:endParaRPr lang="it-IT" dirty="0"/>
          </a:p>
        </p:txBody>
      </p:sp>
      <p:sp>
        <p:nvSpPr>
          <p:cNvPr id="3" name="Segnaposto testo 2">
            <a:extLst>
              <a:ext uri="{FF2B5EF4-FFF2-40B4-BE49-F238E27FC236}">
                <a16:creationId xmlns:a16="http://schemas.microsoft.com/office/drawing/2014/main" id="{D1A3A7EA-CB9C-4942-12B0-843ED82DE6DA}"/>
              </a:ext>
            </a:extLst>
          </p:cNvPr>
          <p:cNvSpPr>
            <a:spLocks noGrp="1"/>
          </p:cNvSpPr>
          <p:nvPr>
            <p:ph type="body" idx="1"/>
          </p:nvPr>
        </p:nvSpPr>
        <p:spPr/>
        <p:txBody>
          <a:bodyPr/>
          <a:lstStyle/>
          <a:p>
            <a:endParaRPr lang="it-IT"/>
          </a:p>
        </p:txBody>
      </p:sp>
    </p:spTree>
    <p:extLst>
      <p:ext uri="{BB962C8B-B14F-4D97-AF65-F5344CB8AC3E}">
        <p14:creationId xmlns:p14="http://schemas.microsoft.com/office/powerpoint/2010/main" val="446606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538BF20-BE8B-53D0-A5D9-FA9E9594CA84}"/>
              </a:ext>
            </a:extLst>
          </p:cNvPr>
          <p:cNvSpPr>
            <a:spLocks noGrp="1"/>
          </p:cNvSpPr>
          <p:nvPr>
            <p:ph type="title"/>
          </p:nvPr>
        </p:nvSpPr>
        <p:spPr/>
        <p:txBody>
          <a:bodyPr/>
          <a:lstStyle/>
          <a:p>
            <a:r>
              <a:rPr lang="it-IT" dirty="0" err="1"/>
              <a:t>Definitions</a:t>
            </a:r>
            <a:endParaRPr lang="it-IT" dirty="0"/>
          </a:p>
        </p:txBody>
      </p:sp>
      <p:sp>
        <p:nvSpPr>
          <p:cNvPr id="3" name="Segnaposto contenuto 2">
            <a:extLst>
              <a:ext uri="{FF2B5EF4-FFF2-40B4-BE49-F238E27FC236}">
                <a16:creationId xmlns:a16="http://schemas.microsoft.com/office/drawing/2014/main" id="{4FA98741-2CE3-25E5-C80E-8576077F9D16}"/>
              </a:ext>
            </a:extLst>
          </p:cNvPr>
          <p:cNvSpPr>
            <a:spLocks noGrp="1"/>
          </p:cNvSpPr>
          <p:nvPr>
            <p:ph idx="1"/>
          </p:nvPr>
        </p:nvSpPr>
        <p:spPr/>
        <p:txBody>
          <a:bodyPr>
            <a:normAutofit lnSpcReduction="10000"/>
          </a:bodyPr>
          <a:lstStyle/>
          <a:p>
            <a:pPr algn="just"/>
            <a:r>
              <a:rPr lang="en-US" dirty="0"/>
              <a:t>“International law of taxation” refers to the set of rules governing the taxing power of individual States which stem from sources of international law. An example of norms belonging to this category would be the international conventions against double taxation, which are generally bilateral agreements and, among the sources f international law, fall under the heading of treaties.     </a:t>
            </a:r>
          </a:p>
          <a:p>
            <a:pPr algn="just"/>
            <a:r>
              <a:rPr lang="en-US" dirty="0"/>
              <a:t>“International tax law”, strictly speaking, instead refers to the set of domestic rules governing the tax treatment of cases that cross national borders. An example of this category would be the domestic rules governing taxation of foreigners.        </a:t>
            </a:r>
          </a:p>
          <a:p>
            <a:pPr algn="just"/>
            <a:r>
              <a:rPr lang="en-US" dirty="0"/>
              <a:t> In brief, the distinction is based on the nature of the source: “domestic” in international tax law and “international” in international law of taxation.</a:t>
            </a:r>
            <a:endParaRPr lang="it-IT" dirty="0"/>
          </a:p>
        </p:txBody>
      </p:sp>
    </p:spTree>
    <p:extLst>
      <p:ext uri="{BB962C8B-B14F-4D97-AF65-F5344CB8AC3E}">
        <p14:creationId xmlns:p14="http://schemas.microsoft.com/office/powerpoint/2010/main" val="4003259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63BAA0D-8BE5-5C26-F0F4-BFB3BA09A449}"/>
              </a:ext>
            </a:extLst>
          </p:cNvPr>
          <p:cNvSpPr>
            <a:spLocks noGrp="1"/>
          </p:cNvSpPr>
          <p:nvPr>
            <p:ph type="title"/>
          </p:nvPr>
        </p:nvSpPr>
        <p:spPr/>
        <p:txBody>
          <a:bodyPr/>
          <a:lstStyle/>
          <a:p>
            <a:r>
              <a:rPr lang="it-IT" dirty="0"/>
              <a:t>Sources</a:t>
            </a:r>
          </a:p>
        </p:txBody>
      </p:sp>
      <p:sp>
        <p:nvSpPr>
          <p:cNvPr id="3" name="Segnaposto contenuto 2">
            <a:extLst>
              <a:ext uri="{FF2B5EF4-FFF2-40B4-BE49-F238E27FC236}">
                <a16:creationId xmlns:a16="http://schemas.microsoft.com/office/drawing/2014/main" id="{66B4732B-C898-89F4-20EC-13CB3CA9B22F}"/>
              </a:ext>
            </a:extLst>
          </p:cNvPr>
          <p:cNvSpPr>
            <a:spLocks noGrp="1"/>
          </p:cNvSpPr>
          <p:nvPr>
            <p:ph idx="1"/>
          </p:nvPr>
        </p:nvSpPr>
        <p:spPr/>
        <p:txBody>
          <a:bodyPr>
            <a:normAutofit fontScale="92500" lnSpcReduction="10000"/>
          </a:bodyPr>
          <a:lstStyle/>
          <a:p>
            <a:r>
              <a:rPr lang="en-US" dirty="0"/>
              <a:t>Article 38 of the Statute of the International Court of Justice provides a summary and non-exhaustive list of the sources of international law:                          </a:t>
            </a:r>
          </a:p>
          <a:p>
            <a:pPr marL="0" indent="0">
              <a:buNone/>
            </a:pPr>
            <a:r>
              <a:rPr lang="en-US" dirty="0"/>
              <a:t>a)  international custom;                </a:t>
            </a:r>
          </a:p>
          <a:p>
            <a:pPr marL="0" indent="0">
              <a:buNone/>
            </a:pPr>
            <a:r>
              <a:rPr lang="en-US" dirty="0"/>
              <a:t>b)  the general principles of law </a:t>
            </a:r>
            <a:r>
              <a:rPr lang="en-US" dirty="0" err="1"/>
              <a:t>recognised</a:t>
            </a:r>
            <a:r>
              <a:rPr lang="en-US" dirty="0"/>
              <a:t> by </a:t>
            </a:r>
            <a:r>
              <a:rPr lang="en-US" dirty="0" err="1"/>
              <a:t>civilised</a:t>
            </a:r>
            <a:r>
              <a:rPr lang="en-US" dirty="0"/>
              <a:t> nations;                               </a:t>
            </a:r>
          </a:p>
          <a:p>
            <a:pPr marL="0" indent="0">
              <a:buNone/>
            </a:pPr>
            <a:r>
              <a:rPr lang="en-US" dirty="0"/>
              <a:t>c) international conventions (treaties).                          </a:t>
            </a:r>
          </a:p>
          <a:p>
            <a:r>
              <a:rPr lang="en-US" dirty="0"/>
              <a:t> The first two sources bind all States of the international community, while the third only binds signatory States.</a:t>
            </a:r>
          </a:p>
          <a:p>
            <a:pPr algn="just"/>
            <a:r>
              <a:rPr lang="en-US" dirty="0"/>
              <a:t>The most important customary international norm, on which the entire international order is based, is the one </a:t>
            </a:r>
            <a:r>
              <a:rPr lang="en-US" dirty="0" err="1"/>
              <a:t>summarised</a:t>
            </a:r>
            <a:r>
              <a:rPr lang="en-US" dirty="0"/>
              <a:t> in the concept of </a:t>
            </a:r>
            <a:r>
              <a:rPr lang="en-US" b="1" dirty="0">
                <a:solidFill>
                  <a:srgbClr val="00B0F0"/>
                </a:solidFill>
              </a:rPr>
              <a:t>“territorial sovereignty</a:t>
            </a:r>
            <a:r>
              <a:rPr lang="en-US" dirty="0"/>
              <a:t>”. According to this norm, each State has the right to exercise full and exclusive authority over its own territory, and at the same time, the duty to refrain from penetrating and acting without authority in the territory of other States</a:t>
            </a:r>
            <a:endParaRPr lang="it-IT" dirty="0"/>
          </a:p>
        </p:txBody>
      </p:sp>
    </p:spTree>
    <p:extLst>
      <p:ext uri="{BB962C8B-B14F-4D97-AF65-F5344CB8AC3E}">
        <p14:creationId xmlns:p14="http://schemas.microsoft.com/office/powerpoint/2010/main" val="2018208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7F361B3-5B54-4A87-1192-EDF0A027B1C4}"/>
              </a:ext>
            </a:extLst>
          </p:cNvPr>
          <p:cNvSpPr>
            <a:spLocks noGrp="1"/>
          </p:cNvSpPr>
          <p:nvPr>
            <p:ph type="title"/>
          </p:nvPr>
        </p:nvSpPr>
        <p:spPr/>
        <p:txBody>
          <a:bodyPr/>
          <a:lstStyle/>
          <a:p>
            <a:r>
              <a:rPr lang="it-IT" dirty="0"/>
              <a:t> International double </a:t>
            </a:r>
            <a:r>
              <a:rPr lang="it-IT" dirty="0" err="1"/>
              <a:t>taxation</a:t>
            </a:r>
            <a:endParaRPr lang="it-IT" dirty="0"/>
          </a:p>
        </p:txBody>
      </p:sp>
      <p:sp>
        <p:nvSpPr>
          <p:cNvPr id="3" name="Segnaposto contenuto 2">
            <a:extLst>
              <a:ext uri="{FF2B5EF4-FFF2-40B4-BE49-F238E27FC236}">
                <a16:creationId xmlns:a16="http://schemas.microsoft.com/office/drawing/2014/main" id="{CF9F9B94-21A7-E05A-C53C-BD1590F0855F}"/>
              </a:ext>
            </a:extLst>
          </p:cNvPr>
          <p:cNvSpPr>
            <a:spLocks noGrp="1"/>
          </p:cNvSpPr>
          <p:nvPr>
            <p:ph idx="1"/>
          </p:nvPr>
        </p:nvSpPr>
        <p:spPr/>
        <p:txBody>
          <a:bodyPr>
            <a:normAutofit lnSpcReduction="10000"/>
          </a:bodyPr>
          <a:lstStyle/>
          <a:p>
            <a:pPr algn="just"/>
            <a:r>
              <a:rPr lang="en-US" dirty="0"/>
              <a:t>In the perspective of international law, the same income, asset or transaction may be legitimately subject to taxation in several States.         Such double or multiple taxation creates distortions for two main sets of reasons:                             </a:t>
            </a:r>
          </a:p>
          <a:p>
            <a:pPr marL="0" indent="0" algn="just">
              <a:buNone/>
            </a:pPr>
            <a:r>
              <a:rPr lang="en-US" dirty="0"/>
              <a:t> a) </a:t>
            </a:r>
            <a:r>
              <a:rPr lang="en-US" dirty="0">
                <a:solidFill>
                  <a:srgbClr val="00B0F0"/>
                </a:solidFill>
              </a:rPr>
              <a:t>economic reasons</a:t>
            </a:r>
            <a:r>
              <a:rPr lang="en-US" dirty="0"/>
              <a:t>, as it dissuades operators from engaging in economic activities involving several States, thereby hindering international trade and global economic development;                                b) </a:t>
            </a:r>
            <a:r>
              <a:rPr lang="en-US" dirty="0">
                <a:solidFill>
                  <a:srgbClr val="00B0F0"/>
                </a:solidFill>
              </a:rPr>
              <a:t>reasons of fairness</a:t>
            </a:r>
            <a:r>
              <a:rPr lang="en-US" dirty="0"/>
              <a:t>, as those who produce wealth in two States may suffer double taxation, while those who operate only within national borders do not, even if they produce the same amount of wealth.                          </a:t>
            </a:r>
          </a:p>
          <a:p>
            <a:pPr algn="just"/>
            <a:r>
              <a:rPr lang="en-US" dirty="0"/>
              <a:t> International agreements aimed at eliminating double taxation have been concluded between many States over the past 50 years. Italy has signed about 100 such agreements with as many countries</a:t>
            </a:r>
            <a:endParaRPr lang="it-IT" dirty="0"/>
          </a:p>
        </p:txBody>
      </p:sp>
    </p:spTree>
    <p:extLst>
      <p:ext uri="{BB962C8B-B14F-4D97-AF65-F5344CB8AC3E}">
        <p14:creationId xmlns:p14="http://schemas.microsoft.com/office/powerpoint/2010/main" val="36643934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1A86943-0205-4C4D-27E0-819BDCB79316}"/>
              </a:ext>
            </a:extLst>
          </p:cNvPr>
          <p:cNvSpPr>
            <a:spLocks noGrp="1"/>
          </p:cNvSpPr>
          <p:nvPr>
            <p:ph type="title"/>
          </p:nvPr>
        </p:nvSpPr>
        <p:spPr/>
        <p:txBody>
          <a:bodyPr/>
          <a:lstStyle/>
          <a:p>
            <a:r>
              <a:rPr lang="it-IT" dirty="0" err="1"/>
              <a:t>Treaties</a:t>
            </a:r>
            <a:r>
              <a:rPr lang="it-IT" dirty="0"/>
              <a:t> </a:t>
            </a:r>
            <a:r>
              <a:rPr lang="it-IT" dirty="0" err="1"/>
              <a:t>against</a:t>
            </a:r>
            <a:r>
              <a:rPr lang="it-IT" dirty="0"/>
              <a:t> double </a:t>
            </a:r>
            <a:r>
              <a:rPr lang="it-IT" dirty="0" err="1"/>
              <a:t>taxation</a:t>
            </a:r>
            <a:endParaRPr lang="it-IT" dirty="0"/>
          </a:p>
        </p:txBody>
      </p:sp>
      <p:sp>
        <p:nvSpPr>
          <p:cNvPr id="3" name="Segnaposto contenuto 2">
            <a:extLst>
              <a:ext uri="{FF2B5EF4-FFF2-40B4-BE49-F238E27FC236}">
                <a16:creationId xmlns:a16="http://schemas.microsoft.com/office/drawing/2014/main" id="{D9AE2599-8947-8495-7DB0-270AE0CB7EA1}"/>
              </a:ext>
            </a:extLst>
          </p:cNvPr>
          <p:cNvSpPr>
            <a:spLocks noGrp="1"/>
          </p:cNvSpPr>
          <p:nvPr>
            <p:ph idx="1"/>
          </p:nvPr>
        </p:nvSpPr>
        <p:spPr/>
        <p:txBody>
          <a:bodyPr>
            <a:normAutofit fontScale="85000" lnSpcReduction="20000"/>
          </a:bodyPr>
          <a:lstStyle/>
          <a:p>
            <a:pPr algn="just"/>
            <a:r>
              <a:rPr lang="en-US" dirty="0"/>
              <a:t>These agreements may cover:                              </a:t>
            </a:r>
          </a:p>
          <a:p>
            <a:pPr algn="just">
              <a:buFont typeface="Wingdings" panose="05000000000000000000" pitchFamily="2" charset="2"/>
              <a:buChar char="ü"/>
            </a:pPr>
            <a:r>
              <a:rPr lang="en-US" dirty="0"/>
              <a:t> income taxes</a:t>
            </a:r>
          </a:p>
          <a:p>
            <a:pPr algn="just">
              <a:buFont typeface="Wingdings" panose="05000000000000000000" pitchFamily="2" charset="2"/>
              <a:buChar char="ü"/>
            </a:pPr>
            <a:r>
              <a:rPr lang="en-US" dirty="0"/>
              <a:t> wealth taxes;                            </a:t>
            </a:r>
          </a:p>
          <a:p>
            <a:pPr algn="just">
              <a:buFont typeface="Wingdings" panose="05000000000000000000" pitchFamily="2" charset="2"/>
              <a:buChar char="ü"/>
            </a:pPr>
            <a:r>
              <a:rPr lang="en-US" dirty="0"/>
              <a:t> inheritance and gift taxes.                           </a:t>
            </a:r>
          </a:p>
          <a:p>
            <a:pPr marL="0" indent="0" algn="just">
              <a:buNone/>
            </a:pPr>
            <a:r>
              <a:rPr lang="en-US" dirty="0"/>
              <a:t>These are personal taxes that are often independent of the location of the taxable event and are therefore more exposed to double taxation.         For income taxes, most </a:t>
            </a:r>
            <a:r>
              <a:rPr lang="en-US" dirty="0" err="1"/>
              <a:t>industrialised</a:t>
            </a:r>
            <a:r>
              <a:rPr lang="en-US" dirty="0"/>
              <a:t> countries apply the following principles:                               </a:t>
            </a:r>
          </a:p>
          <a:p>
            <a:pPr algn="just"/>
            <a:r>
              <a:rPr lang="en-US" b="1" dirty="0">
                <a:solidFill>
                  <a:srgbClr val="00B0F0"/>
                </a:solidFill>
              </a:rPr>
              <a:t> worldwide taxation principle </a:t>
            </a:r>
            <a:r>
              <a:rPr lang="en-US" dirty="0"/>
              <a:t>for its residents or citizens;                                </a:t>
            </a:r>
          </a:p>
          <a:p>
            <a:pPr algn="just"/>
            <a:r>
              <a:rPr lang="en-US" b="1" dirty="0">
                <a:solidFill>
                  <a:srgbClr val="00B0F0"/>
                </a:solidFill>
              </a:rPr>
              <a:t>territorial taxation principle </a:t>
            </a:r>
            <a:r>
              <a:rPr lang="en-US" dirty="0"/>
              <a:t>for non-residents or foreigners.                          </a:t>
            </a:r>
          </a:p>
          <a:p>
            <a:pPr marL="0" indent="0" algn="just">
              <a:buNone/>
            </a:pPr>
            <a:r>
              <a:rPr lang="en-US" dirty="0"/>
              <a:t> The majority of </a:t>
            </a:r>
            <a:r>
              <a:rPr lang="en-US" dirty="0" err="1"/>
              <a:t>industrialised</a:t>
            </a:r>
            <a:r>
              <a:rPr lang="en-US" dirty="0"/>
              <a:t> States take into account residency while some (e.g. the United States) also consider the citizenship principle.         </a:t>
            </a:r>
          </a:p>
          <a:p>
            <a:pPr marL="0" indent="0" algn="just">
              <a:buNone/>
            </a:pPr>
            <a:r>
              <a:rPr lang="en-US" dirty="0"/>
              <a:t>With a few rare exceptions, such as the example of the United States, in tax matters the citizenship principle tends to be progressively abandoned and replaced by the residence principle</a:t>
            </a:r>
            <a:endParaRPr lang="it-IT" dirty="0"/>
          </a:p>
        </p:txBody>
      </p:sp>
    </p:spTree>
    <p:extLst>
      <p:ext uri="{BB962C8B-B14F-4D97-AF65-F5344CB8AC3E}">
        <p14:creationId xmlns:p14="http://schemas.microsoft.com/office/powerpoint/2010/main" val="28119813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84D43DF-8212-8709-33F1-EB59D1AB5A2D}"/>
              </a:ext>
            </a:extLst>
          </p:cNvPr>
          <p:cNvSpPr>
            <a:spLocks noGrp="1"/>
          </p:cNvSpPr>
          <p:nvPr>
            <p:ph type="title"/>
          </p:nvPr>
        </p:nvSpPr>
        <p:spPr/>
        <p:txBody>
          <a:bodyPr/>
          <a:lstStyle/>
          <a:p>
            <a:r>
              <a:rPr lang="it-IT" dirty="0" err="1"/>
              <a:t>Examples</a:t>
            </a:r>
            <a:endParaRPr lang="it-IT" dirty="0"/>
          </a:p>
        </p:txBody>
      </p:sp>
      <p:sp>
        <p:nvSpPr>
          <p:cNvPr id="3" name="Segnaposto contenuto 2">
            <a:extLst>
              <a:ext uri="{FF2B5EF4-FFF2-40B4-BE49-F238E27FC236}">
                <a16:creationId xmlns:a16="http://schemas.microsoft.com/office/drawing/2014/main" id="{06033CB6-18E2-0D4B-D8BC-E6BAC73E9138}"/>
              </a:ext>
            </a:extLst>
          </p:cNvPr>
          <p:cNvSpPr>
            <a:spLocks noGrp="1"/>
          </p:cNvSpPr>
          <p:nvPr>
            <p:ph idx="1"/>
          </p:nvPr>
        </p:nvSpPr>
        <p:spPr/>
        <p:txBody>
          <a:bodyPr>
            <a:normAutofit fontScale="85000" lnSpcReduction="20000"/>
          </a:bodyPr>
          <a:lstStyle/>
          <a:p>
            <a:r>
              <a:rPr lang="en-US" dirty="0"/>
              <a:t>We consider three contexts in which there can be double taxation of income taxes:                                      </a:t>
            </a:r>
          </a:p>
          <a:p>
            <a:pPr>
              <a:buFont typeface="Wingdings" panose="05000000000000000000" pitchFamily="2" charset="2"/>
              <a:buChar char="ü"/>
            </a:pPr>
            <a:r>
              <a:rPr lang="en-US" dirty="0"/>
              <a:t> A subject is considered to be tax resident or citizen in two States and these States both adopt the worldwide taxation principle with respect to their own residents or citizens.                               </a:t>
            </a:r>
          </a:p>
          <a:p>
            <a:pPr>
              <a:buFont typeface="Wingdings" panose="05000000000000000000" pitchFamily="2" charset="2"/>
              <a:buChar char="ü"/>
            </a:pPr>
            <a:r>
              <a:rPr lang="en-US" dirty="0"/>
              <a:t> A subject has residence or citizenship in a State adopting the worldwide taxation principle and also receives income in another State adopting the territorial taxation principle, resulting in that income being subject to double taxation.                                </a:t>
            </a:r>
          </a:p>
          <a:p>
            <a:pPr>
              <a:buFont typeface="Wingdings" panose="05000000000000000000" pitchFamily="2" charset="2"/>
              <a:buChar char="ü"/>
            </a:pPr>
            <a:r>
              <a:rPr lang="en-US" dirty="0"/>
              <a:t>  Two States adopt the territorial taxation principle and a subject’s income is deemed to be produced in the territory of both States.                           </a:t>
            </a:r>
          </a:p>
          <a:p>
            <a:pPr>
              <a:buFont typeface="Wingdings" panose="05000000000000000000" pitchFamily="2" charset="2"/>
              <a:buChar char="Ø"/>
            </a:pPr>
            <a:r>
              <a:rPr lang="en-US" dirty="0"/>
              <a:t>An example of case c): a company of State A applies for a loan to a bank of State B. State A treats the interest as produced in its territory because the debtor company is situated there. At the same time, State B considers the interest income as produced in its territory because the recipient (the bank) is located in its territory. Since the States apply different connecting factors, the same income (interest) is taxed by both</a:t>
            </a:r>
            <a:endParaRPr lang="it-IT" dirty="0"/>
          </a:p>
        </p:txBody>
      </p:sp>
    </p:spTree>
    <p:extLst>
      <p:ext uri="{BB962C8B-B14F-4D97-AF65-F5344CB8AC3E}">
        <p14:creationId xmlns:p14="http://schemas.microsoft.com/office/powerpoint/2010/main" val="26805080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BA8CDC1-9A12-510A-6B53-22ED9A93642D}"/>
              </a:ext>
            </a:extLst>
          </p:cNvPr>
          <p:cNvSpPr>
            <a:spLocks noGrp="1"/>
          </p:cNvSpPr>
          <p:nvPr>
            <p:ph type="title"/>
          </p:nvPr>
        </p:nvSpPr>
        <p:spPr/>
        <p:txBody>
          <a:bodyPr/>
          <a:lstStyle/>
          <a:p>
            <a:r>
              <a:rPr lang="en-US" dirty="0"/>
              <a:t> Methods of eliminating double taxation</a:t>
            </a:r>
            <a:endParaRPr lang="it-IT" dirty="0"/>
          </a:p>
        </p:txBody>
      </p:sp>
      <p:sp>
        <p:nvSpPr>
          <p:cNvPr id="3" name="Segnaposto contenuto 2">
            <a:extLst>
              <a:ext uri="{FF2B5EF4-FFF2-40B4-BE49-F238E27FC236}">
                <a16:creationId xmlns:a16="http://schemas.microsoft.com/office/drawing/2014/main" id="{1676D894-00D4-C05A-9109-376B77E2437E}"/>
              </a:ext>
            </a:extLst>
          </p:cNvPr>
          <p:cNvSpPr>
            <a:spLocks noGrp="1"/>
          </p:cNvSpPr>
          <p:nvPr>
            <p:ph idx="1"/>
          </p:nvPr>
        </p:nvSpPr>
        <p:spPr/>
        <p:txBody>
          <a:bodyPr>
            <a:normAutofit fontScale="70000" lnSpcReduction="20000"/>
          </a:bodyPr>
          <a:lstStyle/>
          <a:p>
            <a:r>
              <a:rPr lang="en-US" dirty="0"/>
              <a:t>There are two methods of avoiding double taxation:                              </a:t>
            </a:r>
          </a:p>
          <a:p>
            <a:pPr>
              <a:buFont typeface="Wingdings" panose="05000000000000000000" pitchFamily="2" charset="2"/>
              <a:buChar char="Ø"/>
            </a:pPr>
            <a:r>
              <a:rPr lang="en-US" b="1" dirty="0">
                <a:solidFill>
                  <a:srgbClr val="00B0F0"/>
                </a:solidFill>
              </a:rPr>
              <a:t>exemption method;                                </a:t>
            </a:r>
          </a:p>
          <a:p>
            <a:pPr>
              <a:buFont typeface="Wingdings" panose="05000000000000000000" pitchFamily="2" charset="2"/>
              <a:buChar char="Ø"/>
            </a:pPr>
            <a:r>
              <a:rPr lang="en-US" b="1" dirty="0">
                <a:solidFill>
                  <a:srgbClr val="00B0F0"/>
                </a:solidFill>
              </a:rPr>
              <a:t>credit method</a:t>
            </a:r>
            <a:r>
              <a:rPr lang="en-US" dirty="0"/>
              <a:t>.                           </a:t>
            </a:r>
          </a:p>
          <a:p>
            <a:pPr marL="0" indent="0" algn="just">
              <a:buNone/>
            </a:pPr>
            <a:r>
              <a:rPr lang="en-US" dirty="0"/>
              <a:t>Under the exemption method, income generated abroad by a resident is exempt from tax in the State of residence.         A variant of this method is the progressive exemption method, according to which, for the purpose of calculating the tax rate applicable for a resident, the State sums their income derived abroad with their income produced on its territory. Once the rate is determined, the tax base will be reduced by the exempt foreign income.         </a:t>
            </a:r>
          </a:p>
          <a:p>
            <a:pPr marL="0" indent="0" algn="just">
              <a:buNone/>
            </a:pPr>
            <a:r>
              <a:rPr lang="en-US" dirty="0"/>
              <a:t>The credit method is the most widely used. Under this method, the resident is allowed to deduct from their domestic tax due the tax paid in another State on the same income. However, this system has a limit: the deductible foreign tax cannot exceed the domestic tax. Thus, if taxation is higher abroad than domestically, the difference between foreign and domestic tax is not credited or refunded to the taxpayer.       </a:t>
            </a:r>
          </a:p>
          <a:p>
            <a:pPr marL="0" indent="0" algn="just">
              <a:buNone/>
            </a:pPr>
            <a:r>
              <a:rPr lang="en-US" dirty="0"/>
              <a:t>  The application of one of the above methods may descend from internal or international norms. In the first case, the State unilaterally decides to grant its taxpayers exemption for income earned abroad, or credit for taxes paid abroad on income contributing to their total income. In the second case, the application of either method follows directly from a treaty concluded with another State or States</a:t>
            </a:r>
            <a:endParaRPr lang="it-IT" dirty="0"/>
          </a:p>
        </p:txBody>
      </p:sp>
    </p:spTree>
    <p:extLst>
      <p:ext uri="{BB962C8B-B14F-4D97-AF65-F5344CB8AC3E}">
        <p14:creationId xmlns:p14="http://schemas.microsoft.com/office/powerpoint/2010/main" val="657503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6894A06-DBE0-E7BD-4785-E77C5079121C}"/>
              </a:ext>
            </a:extLst>
          </p:cNvPr>
          <p:cNvSpPr>
            <a:spLocks noGrp="1"/>
          </p:cNvSpPr>
          <p:nvPr>
            <p:ph type="title"/>
          </p:nvPr>
        </p:nvSpPr>
        <p:spPr/>
        <p:txBody>
          <a:bodyPr/>
          <a:lstStyle/>
          <a:p>
            <a:r>
              <a:rPr lang="it-IT" dirty="0"/>
              <a:t>Legal double </a:t>
            </a:r>
            <a:r>
              <a:rPr lang="it-IT" dirty="0" err="1"/>
              <a:t>taxation</a:t>
            </a:r>
            <a:endParaRPr lang="it-IT" dirty="0"/>
          </a:p>
        </p:txBody>
      </p:sp>
      <p:sp>
        <p:nvSpPr>
          <p:cNvPr id="3" name="Segnaposto contenuto 2">
            <a:extLst>
              <a:ext uri="{FF2B5EF4-FFF2-40B4-BE49-F238E27FC236}">
                <a16:creationId xmlns:a16="http://schemas.microsoft.com/office/drawing/2014/main" id="{AA407A6D-DBD0-A866-17F1-1995B7F6CBE3}"/>
              </a:ext>
            </a:extLst>
          </p:cNvPr>
          <p:cNvSpPr>
            <a:spLocks noGrp="1"/>
          </p:cNvSpPr>
          <p:nvPr>
            <p:ph idx="1"/>
          </p:nvPr>
        </p:nvSpPr>
        <p:spPr/>
        <p:txBody>
          <a:bodyPr>
            <a:normAutofit fontScale="92500" lnSpcReduction="20000"/>
          </a:bodyPr>
          <a:lstStyle/>
          <a:p>
            <a:r>
              <a:rPr lang="en-US" dirty="0"/>
              <a:t>The notion of “double taxation” is not defined by any provision, neither at the general international level nor at the level of treaty law nor, finally, at the level of domestic law.</a:t>
            </a:r>
          </a:p>
          <a:p>
            <a:r>
              <a:rPr lang="en-US" dirty="0"/>
              <a:t>Although this expression is also widely used in the context there is no precise statutory definition of it.</a:t>
            </a:r>
          </a:p>
          <a:p>
            <a:r>
              <a:rPr lang="en-US" dirty="0"/>
              <a:t>That said, both the doctrine and the Commentary to the OECD Model have identified certain elements that together must exist in order for double taxation to occur.</a:t>
            </a:r>
          </a:p>
          <a:p>
            <a:r>
              <a:rPr lang="en-US" dirty="0"/>
              <a:t>It is therefore considered that legal double taxation occurs in the presence of the following conditions:1) application of tax by two or more States;2) comparability of the taxes applied;3) taxation of the same taxpayer;4) same assumption and same tax period.</a:t>
            </a:r>
          </a:p>
          <a:p>
            <a:r>
              <a:rPr lang="en-US" dirty="0"/>
              <a:t>Economic double taxation the multiple consists of application of the same tax on the same wealth by different parties(e.g. company and shareholder)</a:t>
            </a:r>
            <a:endParaRPr lang="it-IT" dirty="0"/>
          </a:p>
        </p:txBody>
      </p:sp>
    </p:spTree>
    <p:extLst>
      <p:ext uri="{BB962C8B-B14F-4D97-AF65-F5344CB8AC3E}">
        <p14:creationId xmlns:p14="http://schemas.microsoft.com/office/powerpoint/2010/main" val="2482579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FF8F610-F32B-1789-5B2C-DE2F419017C0}"/>
              </a:ext>
            </a:extLst>
          </p:cNvPr>
          <p:cNvSpPr>
            <a:spLocks noGrp="1"/>
          </p:cNvSpPr>
          <p:nvPr>
            <p:ph type="title"/>
          </p:nvPr>
        </p:nvSpPr>
        <p:spPr/>
        <p:txBody>
          <a:bodyPr/>
          <a:lstStyle/>
          <a:p>
            <a:r>
              <a:rPr lang="it-IT" dirty="0" err="1"/>
              <a:t>Causes</a:t>
            </a:r>
            <a:endParaRPr lang="it-IT" dirty="0"/>
          </a:p>
        </p:txBody>
      </p:sp>
      <p:sp>
        <p:nvSpPr>
          <p:cNvPr id="3" name="Segnaposto contenuto 2">
            <a:extLst>
              <a:ext uri="{FF2B5EF4-FFF2-40B4-BE49-F238E27FC236}">
                <a16:creationId xmlns:a16="http://schemas.microsoft.com/office/drawing/2014/main" id="{D1FDDB31-B871-8FFE-A907-3CA13EABF08B}"/>
              </a:ext>
            </a:extLst>
          </p:cNvPr>
          <p:cNvSpPr>
            <a:spLocks noGrp="1"/>
          </p:cNvSpPr>
          <p:nvPr>
            <p:ph idx="1"/>
          </p:nvPr>
        </p:nvSpPr>
        <p:spPr/>
        <p:txBody>
          <a:bodyPr>
            <a:normAutofit fontScale="70000" lnSpcReduction="20000"/>
          </a:bodyPr>
          <a:lstStyle/>
          <a:p>
            <a:pPr algn="just"/>
            <a:r>
              <a:rPr lang="en-US" dirty="0"/>
              <a:t>The causes of international double taxation are many and varied in nature. However, they all appear to be attributable to the overlapping of the connecting factors established by two or more legal systems for the taxability of a given case; an overlapping that leads to the taxation of that case under the different systems considered.</a:t>
            </a:r>
          </a:p>
          <a:p>
            <a:pPr algn="just"/>
            <a:r>
              <a:rPr lang="en-US" dirty="0"/>
              <a:t>The causes of international double taxation could be grouped as follows:</a:t>
            </a:r>
          </a:p>
          <a:p>
            <a:pPr marL="457200" indent="-457200" algn="just">
              <a:buAutoNum type="arabicParenR"/>
            </a:pPr>
            <a:r>
              <a:rPr lang="en-US" dirty="0"/>
              <a:t>conflict between two jurisdictions one of which adopts a personal connecting factor(e.g. domicile, residence, nationality, place of incorporation, registered office, etc.) and the other one an objective connecting factor</a:t>
            </a:r>
          </a:p>
          <a:p>
            <a:pPr marL="457200" indent="-457200" algn="just">
              <a:buAutoNum type="arabicParenR"/>
            </a:pPr>
            <a:r>
              <a:rPr lang="en-US" dirty="0"/>
              <a:t>contrast between two jurisdictions each of which adopts a personal connecting factor but in such a way that both come to regard a certain entity as falling within the scope of their tax jurisdiction (This can occur, for instance, if one of the two states </a:t>
            </a:r>
            <a:r>
              <a:rPr lang="en-US" dirty="0" err="1"/>
              <a:t>emphasises</a:t>
            </a:r>
            <a:r>
              <a:rPr lang="en-US" dirty="0"/>
              <a:t> the element of citizenship and the other that of residence, and the person, who is a citizen of the first country, resides in the second.</a:t>
            </a:r>
          </a:p>
          <a:p>
            <a:pPr marL="457200" indent="-457200" algn="just">
              <a:buAutoNum type="arabicParenR"/>
            </a:pPr>
            <a:r>
              <a:rPr lang="en-US" dirty="0"/>
              <a:t>contrast between two jurisdictions each of which adopts the criterion of objective connection, but in such a way that both come to regard a given income or asset as produced or existing within their own territory (This is  the case, for example, of two states both adopting the principle of the place of production of income, but one of which considers the royalties as produced in the debtor's state while the other considers them as produced in the creditor's state</a:t>
            </a:r>
            <a:endParaRPr lang="it-IT" dirty="0"/>
          </a:p>
        </p:txBody>
      </p:sp>
    </p:spTree>
    <p:extLst>
      <p:ext uri="{BB962C8B-B14F-4D97-AF65-F5344CB8AC3E}">
        <p14:creationId xmlns:p14="http://schemas.microsoft.com/office/powerpoint/2010/main" val="27871854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1A77FCC-2D9D-0650-C8CA-721E80399C6A}"/>
              </a:ext>
            </a:extLst>
          </p:cNvPr>
          <p:cNvSpPr>
            <a:spLocks noGrp="1"/>
          </p:cNvSpPr>
          <p:nvPr>
            <p:ph type="title"/>
          </p:nvPr>
        </p:nvSpPr>
        <p:spPr/>
        <p:txBody>
          <a:bodyPr/>
          <a:lstStyle/>
          <a:p>
            <a:r>
              <a:rPr lang="it-IT" dirty="0" err="1"/>
              <a:t>Iinternational</a:t>
            </a:r>
            <a:r>
              <a:rPr lang="it-IT" dirty="0"/>
              <a:t> </a:t>
            </a:r>
            <a:r>
              <a:rPr lang="it-IT" dirty="0" err="1"/>
              <a:t>treaties</a:t>
            </a:r>
            <a:endParaRPr lang="it-IT" dirty="0"/>
          </a:p>
        </p:txBody>
      </p:sp>
      <p:sp>
        <p:nvSpPr>
          <p:cNvPr id="9" name="Segnaposto contenuto 8">
            <a:extLst>
              <a:ext uri="{FF2B5EF4-FFF2-40B4-BE49-F238E27FC236}">
                <a16:creationId xmlns:a16="http://schemas.microsoft.com/office/drawing/2014/main" id="{E073995B-9194-0584-66AD-61763A0D5FAA}"/>
              </a:ext>
            </a:extLst>
          </p:cNvPr>
          <p:cNvSpPr>
            <a:spLocks noGrp="1"/>
          </p:cNvSpPr>
          <p:nvPr>
            <p:ph idx="1"/>
          </p:nvPr>
        </p:nvSpPr>
        <p:spPr/>
        <p:txBody>
          <a:bodyPr>
            <a:normAutofit fontScale="92500" lnSpcReduction="20000"/>
          </a:bodyPr>
          <a:lstStyle/>
          <a:p>
            <a:pPr algn="just"/>
            <a:r>
              <a:rPr lang="en-US" dirty="0"/>
              <a:t>Most of the limitations on the exercise of taxing power by individual States are found in international conventions on double taxation.</a:t>
            </a:r>
          </a:p>
          <a:p>
            <a:pPr algn="just"/>
            <a:r>
              <a:rPr lang="en-US" dirty="0"/>
              <a:t>As the name implies, the main purpose of such agreements is to eliminate international (juridical) double taxation.</a:t>
            </a:r>
          </a:p>
          <a:p>
            <a:pPr algn="just"/>
            <a:r>
              <a:rPr lang="en-US" dirty="0"/>
              <a:t>Almost all of them, however, also include provisions against international tax evasion (to be countered mainly through the exchange of information between the contracting States) and discriminatory taxation.</a:t>
            </a:r>
          </a:p>
          <a:p>
            <a:pPr algn="just"/>
            <a:r>
              <a:rPr lang="en-US" dirty="0"/>
              <a:t>The conventions adopted by States are largely based on models prepared by international </a:t>
            </a:r>
            <a:r>
              <a:rPr lang="en-US" dirty="0" err="1"/>
              <a:t>organisations</a:t>
            </a:r>
            <a:r>
              <a:rPr lang="en-US" dirty="0"/>
              <a:t> or by the authorities of certain countries. The first category includes the models prepared by the </a:t>
            </a:r>
            <a:r>
              <a:rPr lang="en-US" dirty="0" err="1"/>
              <a:t>Organisation</a:t>
            </a:r>
            <a:r>
              <a:rPr lang="en-US" dirty="0"/>
              <a:t> for Economic Co-operation and Development (OECD) and the United Nations (UN), while the second category includes the models developed by the United States of America and the Netherlands.</a:t>
            </a:r>
            <a:endParaRPr lang="it-IT" dirty="0"/>
          </a:p>
        </p:txBody>
      </p:sp>
    </p:spTree>
    <p:extLst>
      <p:ext uri="{BB962C8B-B14F-4D97-AF65-F5344CB8AC3E}">
        <p14:creationId xmlns:p14="http://schemas.microsoft.com/office/powerpoint/2010/main" val="2341046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1E351AB-6FD3-91FD-16C5-590BC4EB7156}"/>
              </a:ext>
            </a:extLst>
          </p:cNvPr>
          <p:cNvSpPr>
            <a:spLocks noGrp="1"/>
          </p:cNvSpPr>
          <p:nvPr>
            <p:ph type="title"/>
          </p:nvPr>
        </p:nvSpPr>
        <p:spPr/>
        <p:txBody>
          <a:bodyPr/>
          <a:lstStyle/>
          <a:p>
            <a:r>
              <a:rPr lang="it-IT" b="1" dirty="0">
                <a:solidFill>
                  <a:srgbClr val="FF0000"/>
                </a:solidFill>
              </a:rPr>
              <a:t>Check Point</a:t>
            </a:r>
          </a:p>
        </p:txBody>
      </p:sp>
      <p:sp>
        <p:nvSpPr>
          <p:cNvPr id="3" name="Segnaposto contenuto 2">
            <a:extLst>
              <a:ext uri="{FF2B5EF4-FFF2-40B4-BE49-F238E27FC236}">
                <a16:creationId xmlns:a16="http://schemas.microsoft.com/office/drawing/2014/main" id="{5B7D1647-86D6-F837-F488-3292C54DD405}"/>
              </a:ext>
            </a:extLst>
          </p:cNvPr>
          <p:cNvSpPr>
            <a:spLocks noGrp="1"/>
          </p:cNvSpPr>
          <p:nvPr>
            <p:ph idx="1"/>
          </p:nvPr>
        </p:nvSpPr>
        <p:spPr/>
        <p:txBody>
          <a:bodyPr/>
          <a:lstStyle/>
          <a:p>
            <a:r>
              <a:rPr lang="it-IT" dirty="0" err="1"/>
              <a:t>What</a:t>
            </a:r>
            <a:r>
              <a:rPr lang="it-IT" dirty="0"/>
              <a:t> </a:t>
            </a:r>
            <a:r>
              <a:rPr lang="it-IT" dirty="0" err="1"/>
              <a:t>is</a:t>
            </a:r>
            <a:r>
              <a:rPr lang="it-IT" dirty="0"/>
              <a:t> International tax </a:t>
            </a:r>
            <a:r>
              <a:rPr lang="it-IT" dirty="0" err="1"/>
              <a:t>law</a:t>
            </a:r>
            <a:r>
              <a:rPr lang="it-IT" dirty="0"/>
              <a:t>?</a:t>
            </a:r>
          </a:p>
          <a:p>
            <a:r>
              <a:rPr lang="it-IT" dirty="0" err="1"/>
              <a:t>What</a:t>
            </a:r>
            <a:r>
              <a:rPr lang="it-IT" dirty="0"/>
              <a:t> </a:t>
            </a:r>
            <a:r>
              <a:rPr lang="it-IT" dirty="0" err="1"/>
              <a:t>is</a:t>
            </a:r>
            <a:r>
              <a:rPr lang="it-IT" dirty="0"/>
              <a:t> </a:t>
            </a:r>
            <a:r>
              <a:rPr lang="it-IT" dirty="0" err="1"/>
              <a:t>legal</a:t>
            </a:r>
            <a:r>
              <a:rPr lang="it-IT" dirty="0"/>
              <a:t> double </a:t>
            </a:r>
            <a:r>
              <a:rPr lang="it-IT" dirty="0" err="1"/>
              <a:t>taxation</a:t>
            </a:r>
            <a:r>
              <a:rPr lang="it-IT" dirty="0"/>
              <a:t>?</a:t>
            </a:r>
          </a:p>
          <a:p>
            <a:r>
              <a:rPr lang="it-IT" dirty="0" err="1"/>
              <a:t>What</a:t>
            </a:r>
            <a:r>
              <a:rPr lang="it-IT" dirty="0"/>
              <a:t> </a:t>
            </a:r>
            <a:r>
              <a:rPr lang="it-IT" dirty="0" err="1"/>
              <a:t>is</a:t>
            </a:r>
            <a:r>
              <a:rPr lang="it-IT" dirty="0"/>
              <a:t> </a:t>
            </a:r>
            <a:r>
              <a:rPr lang="it-IT" dirty="0" err="1"/>
              <a:t>economic</a:t>
            </a:r>
            <a:r>
              <a:rPr lang="it-IT" dirty="0"/>
              <a:t> double </a:t>
            </a:r>
            <a:r>
              <a:rPr lang="it-IT" dirty="0" err="1"/>
              <a:t>taxation</a:t>
            </a:r>
            <a:r>
              <a:rPr lang="it-IT" dirty="0"/>
              <a:t>?</a:t>
            </a:r>
          </a:p>
          <a:p>
            <a:r>
              <a:rPr lang="it-IT" dirty="0"/>
              <a:t>….can </a:t>
            </a:r>
            <a:r>
              <a:rPr lang="it-IT" dirty="0" err="1"/>
              <a:t>you</a:t>
            </a:r>
            <a:r>
              <a:rPr lang="it-IT" dirty="0"/>
              <a:t> make some </a:t>
            </a:r>
            <a:r>
              <a:rPr lang="it-IT" dirty="0" err="1"/>
              <a:t>examples</a:t>
            </a:r>
            <a:r>
              <a:rPr lang="it-IT" dirty="0"/>
              <a:t> of </a:t>
            </a:r>
            <a:r>
              <a:rPr lang="it-IT" dirty="0" err="1"/>
              <a:t>legal</a:t>
            </a:r>
            <a:r>
              <a:rPr lang="it-IT" dirty="0"/>
              <a:t> and </a:t>
            </a:r>
            <a:r>
              <a:rPr lang="it-IT" dirty="0" err="1"/>
              <a:t>economic</a:t>
            </a:r>
            <a:r>
              <a:rPr lang="it-IT" dirty="0"/>
              <a:t> double </a:t>
            </a:r>
            <a:r>
              <a:rPr lang="it-IT" dirty="0" err="1"/>
              <a:t>taxation</a:t>
            </a:r>
            <a:r>
              <a:rPr lang="it-IT" dirty="0"/>
              <a:t>?</a:t>
            </a:r>
          </a:p>
        </p:txBody>
      </p:sp>
      <p:pic>
        <p:nvPicPr>
          <p:cNvPr id="4" name="Immagine 3" descr="corporate-tax-compliance-in-the-netherlands.jpg">
            <a:extLst>
              <a:ext uri="{FF2B5EF4-FFF2-40B4-BE49-F238E27FC236}">
                <a16:creationId xmlns:a16="http://schemas.microsoft.com/office/drawing/2014/main" id="{C8532A13-48EF-6AD9-3803-E10FE983A9A4}"/>
              </a:ext>
            </a:extLst>
          </p:cNvPr>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8820242" y="4150658"/>
            <a:ext cx="1330625" cy="1790181"/>
          </a:xfrm>
          <a:prstGeom prst="rect">
            <a:avLst/>
          </a:prstGeom>
        </p:spPr>
      </p:pic>
    </p:spTree>
    <p:extLst>
      <p:ext uri="{BB962C8B-B14F-4D97-AF65-F5344CB8AC3E}">
        <p14:creationId xmlns:p14="http://schemas.microsoft.com/office/powerpoint/2010/main" val="2385730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AF23DA3-8116-A120-6F95-15605FDFDAB6}"/>
              </a:ext>
            </a:extLst>
          </p:cNvPr>
          <p:cNvSpPr>
            <a:spLocks noGrp="1"/>
          </p:cNvSpPr>
          <p:nvPr>
            <p:ph type="title"/>
          </p:nvPr>
        </p:nvSpPr>
        <p:spPr/>
        <p:txBody>
          <a:bodyPr/>
          <a:lstStyle/>
          <a:p>
            <a:r>
              <a:rPr lang="it-IT" dirty="0"/>
              <a:t>Rules</a:t>
            </a:r>
          </a:p>
        </p:txBody>
      </p:sp>
      <p:sp>
        <p:nvSpPr>
          <p:cNvPr id="3" name="Segnaposto contenuto 2">
            <a:extLst>
              <a:ext uri="{FF2B5EF4-FFF2-40B4-BE49-F238E27FC236}">
                <a16:creationId xmlns:a16="http://schemas.microsoft.com/office/drawing/2014/main" id="{6E1B5541-C7FA-F2FF-135C-AE5F2AF62C6D}"/>
              </a:ext>
            </a:extLst>
          </p:cNvPr>
          <p:cNvSpPr>
            <a:spLocks noGrp="1"/>
          </p:cNvSpPr>
          <p:nvPr>
            <p:ph idx="1"/>
          </p:nvPr>
        </p:nvSpPr>
        <p:spPr>
          <a:xfrm>
            <a:off x="1104293" y="1244654"/>
            <a:ext cx="8946541" cy="4195481"/>
          </a:xfrm>
        </p:spPr>
        <p:txBody>
          <a:bodyPr>
            <a:normAutofit fontScale="55000" lnSpcReduction="20000"/>
          </a:bodyPr>
          <a:lstStyle/>
          <a:p>
            <a:r>
              <a:rPr lang="en-US" dirty="0"/>
              <a:t>Although an OECD model for taxes on inheritances and gifts is also available, the models and treaties concluded between States generally deal with taxes on income and capital. That is because these taxes, in most modern systems, are levied on a personal basis and are often associated with the adoption of the worldwide taxation principle applicable to citizens or residents, thereby inevitably generating overlapping tax burdens and, as a result, double or multiple taxation.</a:t>
            </a:r>
          </a:p>
          <a:p>
            <a:r>
              <a:rPr lang="en-US" dirty="0"/>
              <a:t>In the treaties on avoidance of double taxation, tensions between the State of residence (of the taxpayer) and the State of source (of the income) are settled in two ways: either by </a:t>
            </a:r>
            <a:r>
              <a:rPr lang="en-US" dirty="0" err="1"/>
              <a:t>recognising</a:t>
            </a:r>
            <a:r>
              <a:rPr lang="en-US" dirty="0"/>
              <a:t> only one of these States the exclusive right to levy the tax on the object of taxation; or alternatively, by obliging the State of residence to exempt from its own taxes the object taxed or taxable in the other State, or to grant the taxpayer the deduction of the taxes paid in the other State from the domestic taxes levied on that object.</a:t>
            </a:r>
          </a:p>
          <a:p>
            <a:r>
              <a:rPr lang="en-US" dirty="0"/>
              <a:t>The international treaties first subjectively delimit their scope of application and specify the domestic taxes on which the treaty rules shall apply. Next, they lay down the rules governing the exercise of each State’s taxing power on the income types covered by the treaty (income from immovable property, interest, royalties, income from employment, etc.).</a:t>
            </a:r>
          </a:p>
          <a:p>
            <a:r>
              <a:rPr lang="en-US" dirty="0"/>
              <a:t>These rules can be of several types:</a:t>
            </a:r>
          </a:p>
          <a:p>
            <a:r>
              <a:rPr lang="en-US" dirty="0"/>
              <a:t>a) rules that allow only one of the contracting States to apply taxation, usually the taxpayer’s State of residence, meaning that the other State completely foregoes taxation of the relevant income;</a:t>
            </a:r>
          </a:p>
          <a:p>
            <a:r>
              <a:rPr lang="en-US" dirty="0"/>
              <a:t>b) rules that allow both States to apply taxation, with a cap on the withholding tax levied by the State of source;</a:t>
            </a:r>
          </a:p>
          <a:p>
            <a:r>
              <a:rPr lang="en-US" dirty="0"/>
              <a:t>c) rules that allow both States to apply taxation, without any limitation of taxation in the State of source.</a:t>
            </a:r>
          </a:p>
          <a:p>
            <a:pPr marL="0" indent="0">
              <a:buNone/>
            </a:pPr>
            <a:r>
              <a:rPr lang="en-US" dirty="0"/>
              <a:t>As to a), the elimination of the risk of double taxation results from the very rule prohibiting one of the two States from considering the income in question as taxable. As to b) and c), if the State of source exercises its taxing rights, then eliminating double taxation will require that the taxpayer’s State of residence either exempt that income (exemption method) or—should it elect to tax it, too—allow the taxes paid abroad on that income to be deducted from domestic taxes (credit method).</a:t>
            </a:r>
            <a:endParaRPr lang="it-IT" dirty="0"/>
          </a:p>
        </p:txBody>
      </p:sp>
    </p:spTree>
    <p:extLst>
      <p:ext uri="{BB962C8B-B14F-4D97-AF65-F5344CB8AC3E}">
        <p14:creationId xmlns:p14="http://schemas.microsoft.com/office/powerpoint/2010/main" val="23705066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2C4678B-C0CE-0332-2133-765C04975A12}"/>
              </a:ext>
            </a:extLst>
          </p:cNvPr>
          <p:cNvSpPr>
            <a:spLocks noGrp="1"/>
          </p:cNvSpPr>
          <p:nvPr>
            <p:ph type="title"/>
          </p:nvPr>
        </p:nvSpPr>
        <p:spPr/>
        <p:txBody>
          <a:bodyPr/>
          <a:lstStyle/>
          <a:p>
            <a:endParaRPr lang="it-IT" dirty="0"/>
          </a:p>
        </p:txBody>
      </p:sp>
      <p:sp>
        <p:nvSpPr>
          <p:cNvPr id="3" name="Segnaposto contenuto 2">
            <a:extLst>
              <a:ext uri="{FF2B5EF4-FFF2-40B4-BE49-F238E27FC236}">
                <a16:creationId xmlns:a16="http://schemas.microsoft.com/office/drawing/2014/main" id="{4FB19DDA-2A65-388F-0133-4F49F41E2347}"/>
              </a:ext>
            </a:extLst>
          </p:cNvPr>
          <p:cNvSpPr>
            <a:spLocks noGrp="1"/>
          </p:cNvSpPr>
          <p:nvPr>
            <p:ph idx="1"/>
          </p:nvPr>
        </p:nvSpPr>
        <p:spPr>
          <a:xfrm>
            <a:off x="948191" y="999725"/>
            <a:ext cx="8946541" cy="4195481"/>
          </a:xfrm>
        </p:spPr>
        <p:txBody>
          <a:bodyPr>
            <a:normAutofit lnSpcReduction="10000"/>
          </a:bodyPr>
          <a:lstStyle/>
          <a:p>
            <a:pPr algn="just"/>
            <a:r>
              <a:rPr lang="en-US" dirty="0"/>
              <a:t>The credit method has a quantitative limit: the credit cannot exceed the domestic tax that would be levied on the taxable income in the State of residence, as calculated prior to granting any deduction </a:t>
            </a:r>
          </a:p>
          <a:p>
            <a:pPr algn="just"/>
            <a:r>
              <a:rPr lang="en-US" dirty="0"/>
              <a:t>In addition to the provisions concerning the allocation of taxing rights and the methods that must be applied, the conventions on elimination of double taxation contain other clauses designed to prevent tax discrimination by either of the two contracting States against nationals of the other State, residing or producing income in the first State, as well as rules providing for the exchange of information between the competent authorities of the States. </a:t>
            </a:r>
          </a:p>
          <a:p>
            <a:pPr algn="just"/>
            <a:r>
              <a:rPr lang="en-US" dirty="0"/>
              <a:t>Such rules are necessary not only for enforcement of the convention provisions, but also increasingly for enforcement of domestic laws concerning taxes of all kinds </a:t>
            </a:r>
            <a:endParaRPr lang="it-IT" dirty="0"/>
          </a:p>
        </p:txBody>
      </p:sp>
    </p:spTree>
    <p:extLst>
      <p:ext uri="{BB962C8B-B14F-4D97-AF65-F5344CB8AC3E}">
        <p14:creationId xmlns:p14="http://schemas.microsoft.com/office/powerpoint/2010/main" val="36669116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A2ACE30-6289-F59C-BCC4-EDED38CCACFE}"/>
              </a:ext>
            </a:extLst>
          </p:cNvPr>
          <p:cNvSpPr>
            <a:spLocks noGrp="1"/>
          </p:cNvSpPr>
          <p:nvPr>
            <p:ph type="title"/>
          </p:nvPr>
        </p:nvSpPr>
        <p:spPr/>
        <p:txBody>
          <a:bodyPr/>
          <a:lstStyle/>
          <a:p>
            <a:r>
              <a:rPr lang="it-IT" dirty="0" err="1"/>
              <a:t>Interpretation</a:t>
            </a:r>
            <a:endParaRPr lang="it-IT" dirty="0"/>
          </a:p>
        </p:txBody>
      </p:sp>
      <p:sp>
        <p:nvSpPr>
          <p:cNvPr id="3" name="Segnaposto contenuto 2">
            <a:extLst>
              <a:ext uri="{FF2B5EF4-FFF2-40B4-BE49-F238E27FC236}">
                <a16:creationId xmlns:a16="http://schemas.microsoft.com/office/drawing/2014/main" id="{14C04AE2-2E73-2302-20EE-791BA6964908}"/>
              </a:ext>
            </a:extLst>
          </p:cNvPr>
          <p:cNvSpPr>
            <a:spLocks noGrp="1"/>
          </p:cNvSpPr>
          <p:nvPr>
            <p:ph idx="1"/>
          </p:nvPr>
        </p:nvSpPr>
        <p:spPr>
          <a:xfrm>
            <a:off x="980847" y="1331259"/>
            <a:ext cx="8946541" cy="4195481"/>
          </a:xfrm>
        </p:spPr>
        <p:txBody>
          <a:bodyPr/>
          <a:lstStyle/>
          <a:p>
            <a:r>
              <a:rPr lang="en-US" dirty="0"/>
              <a:t>As for any treaty, those on double taxation or containing other tax-relevant provisions are generally governed by the </a:t>
            </a:r>
            <a:r>
              <a:rPr lang="en-US" b="1" dirty="0"/>
              <a:t>Vienna Convention on the Law of Treaties (1969)</a:t>
            </a:r>
            <a:r>
              <a:rPr lang="en-US" dirty="0"/>
              <a:t>, which has incorporated most of the customary rules on the subject.</a:t>
            </a:r>
            <a:br>
              <a:rPr lang="en-US" dirty="0"/>
            </a:br>
            <a:r>
              <a:rPr lang="en-US" dirty="0"/>
              <a:t>The law of treaties is the set of rules governing treaty formation, requirements for validity and effectiveness, and interpretation.</a:t>
            </a:r>
            <a:br>
              <a:rPr lang="en-US" dirty="0"/>
            </a:br>
            <a:r>
              <a:rPr lang="en-US" dirty="0"/>
              <a:t>The treaty-making process involves the following steps:</a:t>
            </a:r>
            <a:br>
              <a:rPr lang="en-US" dirty="0"/>
            </a:br>
            <a:r>
              <a:rPr lang="en-US" dirty="0"/>
              <a:t>• </a:t>
            </a:r>
            <a:r>
              <a:rPr lang="en-US" b="1" dirty="0"/>
              <a:t>Negotiation</a:t>
            </a:r>
            <a:r>
              <a:rPr lang="en-US" dirty="0"/>
              <a:t>: the negotiation phase between the representatives of State governments;</a:t>
            </a:r>
            <a:br>
              <a:rPr lang="en-US" dirty="0"/>
            </a:br>
            <a:r>
              <a:rPr lang="en-US" dirty="0"/>
              <a:t>• </a:t>
            </a:r>
            <a:r>
              <a:rPr lang="en-US" b="1" dirty="0"/>
              <a:t>Adoption and signature</a:t>
            </a:r>
            <a:r>
              <a:rPr lang="en-US" dirty="0"/>
              <a:t>: once agreement has been reached on the final text, negotiations end with the signature, which is valid only for authentication of the text thus prepared;</a:t>
            </a:r>
            <a:endParaRPr lang="it-IT" dirty="0"/>
          </a:p>
        </p:txBody>
      </p:sp>
    </p:spTree>
    <p:extLst>
      <p:ext uri="{BB962C8B-B14F-4D97-AF65-F5344CB8AC3E}">
        <p14:creationId xmlns:p14="http://schemas.microsoft.com/office/powerpoint/2010/main" val="17321525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34018A5-2FC1-8999-1588-C50FBD013566}"/>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E5377363-9321-905C-2A77-2C41BF46D1C2}"/>
              </a:ext>
            </a:extLst>
          </p:cNvPr>
          <p:cNvSpPr>
            <a:spLocks noGrp="1"/>
          </p:cNvSpPr>
          <p:nvPr>
            <p:ph idx="1"/>
          </p:nvPr>
        </p:nvSpPr>
        <p:spPr/>
        <p:txBody>
          <a:bodyPr>
            <a:normAutofit fontScale="70000" lnSpcReduction="20000"/>
          </a:bodyPr>
          <a:lstStyle/>
          <a:p>
            <a:pPr>
              <a:buNone/>
            </a:pPr>
            <a:r>
              <a:rPr lang="en-US" dirty="0"/>
              <a:t>• </a:t>
            </a:r>
            <a:r>
              <a:rPr lang="en-US" b="1" dirty="0"/>
              <a:t>Ratification</a:t>
            </a:r>
            <a:r>
              <a:rPr lang="en-US" dirty="0"/>
              <a:t>: the expression of will by which the State consents to be bound by the treaty. Each State regulates its own powers of ratification through its constitutional provisions. In the Italian legal system, in the cases provided for in Article 80 of the Constitution, it is the President of the Republic who is responsible for ratifying international treaties, subject to </a:t>
            </a:r>
            <a:r>
              <a:rPr lang="en-US" dirty="0" err="1"/>
              <a:t>authorisation</a:t>
            </a:r>
            <a:r>
              <a:rPr lang="en-US" dirty="0"/>
              <a:t> by Parliament by means of a special law for ratification and implementation of the treaty;</a:t>
            </a:r>
          </a:p>
          <a:p>
            <a:pPr>
              <a:buNone/>
            </a:pPr>
            <a:r>
              <a:rPr lang="en-US" dirty="0"/>
              <a:t>• </a:t>
            </a:r>
            <a:r>
              <a:rPr lang="en-US" b="1" dirty="0"/>
              <a:t>Exchange or deposit of ratifications</a:t>
            </a:r>
            <a:r>
              <a:rPr lang="en-US" dirty="0"/>
              <a:t>: in the case of a bilateral agreement, the treaty becomes effective upon the exchange of the ratification instruments; in the case of a multilateral agreement, the instruments are deposited with a government chosen from among the contracting States or with the secretariat of an international </a:t>
            </a:r>
            <a:r>
              <a:rPr lang="en-US" dirty="0" err="1"/>
              <a:t>organisation</a:t>
            </a:r>
            <a:r>
              <a:rPr lang="en-US" dirty="0"/>
              <a:t>, and the treaty is often supposed to enter into force once a certain number of ratifications have been achieved.</a:t>
            </a:r>
            <a:br>
              <a:rPr lang="en-US" dirty="0"/>
            </a:br>
            <a:r>
              <a:rPr lang="en-US" dirty="0"/>
              <a:t>For those treaties dealing with income taxes, following the exchange or deposit of the ratification instruments, these often become effective on the first day of the next tax period.</a:t>
            </a:r>
          </a:p>
          <a:p>
            <a:r>
              <a:rPr lang="en-US" dirty="0"/>
              <a:t>In multilateral treaties, it is not uncommon for one or more States to enter their own </a:t>
            </a:r>
            <a:r>
              <a:rPr lang="en-US" b="1" dirty="0"/>
              <a:t>“reservations”</a:t>
            </a:r>
            <a:r>
              <a:rPr lang="en-US" dirty="0"/>
              <a:t> to certain provisions contained in the treaty, whereby those States exclude themselves from the application of those provisions.</a:t>
            </a:r>
            <a:br>
              <a:rPr lang="en-US" dirty="0"/>
            </a:br>
            <a:r>
              <a:rPr lang="en-US" dirty="0"/>
              <a:t>Therefore, in dealing with this kind of treaty, the legal practitioner should always ascertain whether or not a State has entered “reservations” in relation to one or more provisions, so as to avoid glaring errors and blunders</a:t>
            </a:r>
          </a:p>
          <a:p>
            <a:endParaRPr lang="it-IT" dirty="0"/>
          </a:p>
        </p:txBody>
      </p:sp>
    </p:spTree>
    <p:extLst>
      <p:ext uri="{BB962C8B-B14F-4D97-AF65-F5344CB8AC3E}">
        <p14:creationId xmlns:p14="http://schemas.microsoft.com/office/powerpoint/2010/main" val="6933095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A2742FC-EDEB-53A6-675F-A94CD61AE5B0}"/>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F6BCBAD4-AF1A-C97C-12ED-59A03C7C50E2}"/>
              </a:ext>
            </a:extLst>
          </p:cNvPr>
          <p:cNvSpPr>
            <a:spLocks noGrp="1"/>
          </p:cNvSpPr>
          <p:nvPr>
            <p:ph idx="1"/>
          </p:nvPr>
        </p:nvSpPr>
        <p:spPr>
          <a:xfrm>
            <a:off x="1029834" y="1331259"/>
            <a:ext cx="8946541" cy="4195481"/>
          </a:xfrm>
        </p:spPr>
        <p:txBody>
          <a:bodyPr>
            <a:normAutofit fontScale="70000" lnSpcReduction="20000"/>
          </a:bodyPr>
          <a:lstStyle/>
          <a:p>
            <a:pPr algn="just"/>
            <a:r>
              <a:rPr lang="en-US" dirty="0"/>
              <a:t>In the case of treaties drafted in several official languages, the terms used are presumed to have the same meaning in the various texts. If conflicting meanings emerge, an interpretation that reconciles all the texts shall be preferred, having regard to the object and purpose of the treaty. Sometimes, treaties drawn up in several languages contain a clause providing for the prevalence of one text over another in the event of divergent interpretations as to the meaning of a term or phrase.</a:t>
            </a:r>
          </a:p>
          <a:p>
            <a:pPr algn="just"/>
            <a:r>
              <a:rPr lang="en-US" dirty="0"/>
              <a:t>Finally, there is the question of the role that the Commentary on the OECD Model Tax Convention plays in the interpretation of the provisions of the model where these are replicated in the treaties concluded between States. The Commentary is a sort of compendium prepared by the OECD Committee on Fiscal Affairs, providing useful insights into the rationale behind the convention provisions and extensive interpretative aids for their correct </a:t>
            </a:r>
            <a:r>
              <a:rPr lang="en-US" dirty="0" err="1"/>
              <a:t>application.Some</a:t>
            </a:r>
            <a:r>
              <a:rPr lang="en-US" dirty="0"/>
              <a:t> maintain that the Commentary could even be included among the primary means of interpretation, as “part of the context”.</a:t>
            </a:r>
          </a:p>
          <a:p>
            <a:pPr algn="just"/>
            <a:r>
              <a:rPr lang="en-US" dirty="0"/>
              <a:t> According to others, it should instead be included among the supplementary means of interpretation, mentioned in Article 32 of the Vienna Convention, and used only if the meaning is ambiguous or obscure, or if the interpretation leads to a manifestly absurd or unreasonable result.</a:t>
            </a:r>
          </a:p>
          <a:p>
            <a:pPr algn="just"/>
            <a:r>
              <a:rPr lang="en-US" dirty="0"/>
              <a:t>According to the prevalent view of the Italian Court of Cassation, the OECD Commentary has no normative value, being at most a recommendation addressed to OECD Member countries. The Court of Cassation, however, is making increasing use of the Commentary as an aspect of confirmation for a prima facie interpretation based on the treaty text or to substantiate a thesis assumed on the basis of the text</a:t>
            </a:r>
            <a:endParaRPr lang="it-IT" dirty="0"/>
          </a:p>
        </p:txBody>
      </p:sp>
    </p:spTree>
    <p:extLst>
      <p:ext uri="{BB962C8B-B14F-4D97-AF65-F5344CB8AC3E}">
        <p14:creationId xmlns:p14="http://schemas.microsoft.com/office/powerpoint/2010/main" val="42654918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1270120-0543-FAB5-3122-1861A9CD5FAE}"/>
              </a:ext>
            </a:extLst>
          </p:cNvPr>
          <p:cNvSpPr>
            <a:spLocks noGrp="1"/>
          </p:cNvSpPr>
          <p:nvPr>
            <p:ph type="title"/>
          </p:nvPr>
        </p:nvSpPr>
        <p:spPr/>
        <p:txBody>
          <a:bodyPr/>
          <a:lstStyle/>
          <a:p>
            <a:r>
              <a:rPr lang="it-IT" dirty="0"/>
              <a:t>The </a:t>
            </a:r>
            <a:r>
              <a:rPr lang="it-IT" dirty="0" err="1"/>
              <a:t>Italian</a:t>
            </a:r>
            <a:r>
              <a:rPr lang="it-IT" dirty="0"/>
              <a:t> </a:t>
            </a:r>
            <a:r>
              <a:rPr lang="it-IT" dirty="0" err="1"/>
              <a:t>perspective</a:t>
            </a:r>
            <a:endParaRPr lang="it-IT" dirty="0"/>
          </a:p>
        </p:txBody>
      </p:sp>
      <p:sp>
        <p:nvSpPr>
          <p:cNvPr id="3" name="Segnaposto contenuto 2">
            <a:extLst>
              <a:ext uri="{FF2B5EF4-FFF2-40B4-BE49-F238E27FC236}">
                <a16:creationId xmlns:a16="http://schemas.microsoft.com/office/drawing/2014/main" id="{599D16F9-E304-411D-62B4-72FCB15A2BA5}"/>
              </a:ext>
            </a:extLst>
          </p:cNvPr>
          <p:cNvSpPr>
            <a:spLocks noGrp="1"/>
          </p:cNvSpPr>
          <p:nvPr>
            <p:ph idx="1"/>
          </p:nvPr>
        </p:nvSpPr>
        <p:spPr>
          <a:xfrm>
            <a:off x="875201" y="1331259"/>
            <a:ext cx="8946541" cy="4195481"/>
          </a:xfrm>
        </p:spPr>
        <p:txBody>
          <a:bodyPr>
            <a:normAutofit fontScale="77500" lnSpcReduction="20000"/>
          </a:bodyPr>
          <a:lstStyle/>
          <a:p>
            <a:pPr algn="just"/>
            <a:r>
              <a:rPr lang="en-US" dirty="0"/>
              <a:t>In the Italian legal system, the rules set out in international treaties prevail over any conflicting internal rules of ordinary rank. This occurs by virtue of the principle set out in Article 117 of the Constitution, according to which the legislative power of the State and the Regions is exercised “in compliance [...] with the constraints deriving from EU legislation and international obligations”.</a:t>
            </a:r>
          </a:p>
          <a:p>
            <a:pPr algn="just"/>
            <a:r>
              <a:rPr lang="en-US" dirty="0"/>
              <a:t> In particular, in the view of the Italian Constitutional Court, the rules of international treaties introduced into our legal system by law of ratification and implementation are sub-constitutional in nature, sometimes also being referred to as “interposed norms”: i.e. subordinate to the Constitution and positioned in intermediate manner between the Constitution and the ordinary law.</a:t>
            </a:r>
          </a:p>
          <a:p>
            <a:pPr algn="just"/>
            <a:r>
              <a:rPr lang="en-US" dirty="0"/>
              <a:t>It follows that when faced with an irreconcilable conflict between an international norm ratified and implemented in Italy and the provisions of a domestic law—even if such law is subsequent to the treaty norm—the national court dealing with the case must refer the matter to the Constitutional Court, the latter being the only body competent to rule on the constitutionality of the domestic law.</a:t>
            </a:r>
          </a:p>
          <a:p>
            <a:pPr algn="just"/>
            <a:r>
              <a:rPr lang="en-US" dirty="0"/>
              <a:t>However, a matter may be referred to the Constitutional Court only in the case of irreconcilable conflict, meaning that the ordinary court must look for a possible interpretation of the domestic rule that is consistent with the international provision, employing all the usual standards of legal hermeneutics.</a:t>
            </a:r>
            <a:endParaRPr lang="it-IT" dirty="0"/>
          </a:p>
        </p:txBody>
      </p:sp>
    </p:spTree>
    <p:extLst>
      <p:ext uri="{BB962C8B-B14F-4D97-AF65-F5344CB8AC3E}">
        <p14:creationId xmlns:p14="http://schemas.microsoft.com/office/powerpoint/2010/main" val="8764976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3C4813D-9980-3F65-7233-60655BE95E04}"/>
              </a:ext>
            </a:extLst>
          </p:cNvPr>
          <p:cNvSpPr>
            <a:spLocks noGrp="1"/>
          </p:cNvSpPr>
          <p:nvPr>
            <p:ph type="title"/>
          </p:nvPr>
        </p:nvSpPr>
        <p:spPr/>
        <p:txBody>
          <a:bodyPr/>
          <a:lstStyle/>
          <a:p>
            <a:r>
              <a:rPr lang="it-IT" b="1" dirty="0">
                <a:solidFill>
                  <a:srgbClr val="FF0000"/>
                </a:solidFill>
              </a:rPr>
              <a:t>Check Point</a:t>
            </a:r>
          </a:p>
        </p:txBody>
      </p:sp>
      <p:sp>
        <p:nvSpPr>
          <p:cNvPr id="3" name="Segnaposto contenuto 2">
            <a:extLst>
              <a:ext uri="{FF2B5EF4-FFF2-40B4-BE49-F238E27FC236}">
                <a16:creationId xmlns:a16="http://schemas.microsoft.com/office/drawing/2014/main" id="{2C14603B-35D2-235C-E028-01660DA09E9A}"/>
              </a:ext>
            </a:extLst>
          </p:cNvPr>
          <p:cNvSpPr>
            <a:spLocks noGrp="1"/>
          </p:cNvSpPr>
          <p:nvPr>
            <p:ph idx="1"/>
          </p:nvPr>
        </p:nvSpPr>
        <p:spPr/>
        <p:txBody>
          <a:bodyPr/>
          <a:lstStyle/>
          <a:p>
            <a:pPr algn="just"/>
            <a:r>
              <a:rPr lang="it-IT" dirty="0" err="1"/>
              <a:t>Which</a:t>
            </a:r>
            <a:r>
              <a:rPr lang="it-IT" dirty="0"/>
              <a:t> are the steps of </a:t>
            </a:r>
            <a:r>
              <a:rPr lang="it-IT" dirty="0" err="1"/>
              <a:t>treaty</a:t>
            </a:r>
            <a:r>
              <a:rPr lang="it-IT" dirty="0"/>
              <a:t>-making </a:t>
            </a:r>
            <a:r>
              <a:rPr lang="it-IT" dirty="0" err="1"/>
              <a:t>process</a:t>
            </a:r>
            <a:r>
              <a:rPr lang="it-IT" dirty="0"/>
              <a:t> ?</a:t>
            </a:r>
          </a:p>
          <a:p>
            <a:pPr algn="just"/>
            <a:r>
              <a:rPr lang="en-US" dirty="0"/>
              <a:t>What is the legal value of the Commentary on the OECD Model Tax Convention ?</a:t>
            </a:r>
          </a:p>
          <a:p>
            <a:pPr algn="just"/>
            <a:r>
              <a:rPr lang="en-US" dirty="0"/>
              <a:t>What is the Italian Constitutional Court’s view regarding the relationship between international treaties and internal rules in the case of conflict? What is your opinion on such a view?</a:t>
            </a:r>
          </a:p>
          <a:p>
            <a:endParaRPr lang="it-IT" dirty="0"/>
          </a:p>
        </p:txBody>
      </p:sp>
      <p:pic>
        <p:nvPicPr>
          <p:cNvPr id="4" name="Immagine 3" descr="corporate-tax-compliance-in-the-netherlands.jpg">
            <a:extLst>
              <a:ext uri="{FF2B5EF4-FFF2-40B4-BE49-F238E27FC236}">
                <a16:creationId xmlns:a16="http://schemas.microsoft.com/office/drawing/2014/main" id="{B414310A-3AC3-B1B4-3160-63B25A1E5D38}"/>
              </a:ext>
            </a:extLst>
          </p:cNvPr>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8784404" y="4340892"/>
            <a:ext cx="1417833" cy="1907508"/>
          </a:xfrm>
          <a:prstGeom prst="rect">
            <a:avLst/>
          </a:prstGeom>
        </p:spPr>
      </p:pic>
    </p:spTree>
    <p:extLst>
      <p:ext uri="{BB962C8B-B14F-4D97-AF65-F5344CB8AC3E}">
        <p14:creationId xmlns:p14="http://schemas.microsoft.com/office/powerpoint/2010/main" val="35887377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238F103-B254-1C04-C711-ADF2E5CE8A4F}"/>
              </a:ext>
            </a:extLst>
          </p:cNvPr>
          <p:cNvSpPr>
            <a:spLocks noGrp="1"/>
          </p:cNvSpPr>
          <p:nvPr>
            <p:ph type="title"/>
          </p:nvPr>
        </p:nvSpPr>
        <p:spPr/>
        <p:txBody>
          <a:bodyPr/>
          <a:lstStyle/>
          <a:p>
            <a:r>
              <a:rPr lang="it-IT" dirty="0"/>
              <a:t>From double </a:t>
            </a:r>
            <a:r>
              <a:rPr lang="it-IT" dirty="0" err="1"/>
              <a:t>taxation</a:t>
            </a:r>
            <a:r>
              <a:rPr lang="it-IT" dirty="0"/>
              <a:t> to double no </a:t>
            </a:r>
            <a:r>
              <a:rPr lang="it-IT" dirty="0" err="1"/>
              <a:t>taxation</a:t>
            </a:r>
            <a:endParaRPr lang="it-IT" dirty="0"/>
          </a:p>
        </p:txBody>
      </p:sp>
      <p:sp>
        <p:nvSpPr>
          <p:cNvPr id="3" name="Segnaposto contenuto 2">
            <a:extLst>
              <a:ext uri="{FF2B5EF4-FFF2-40B4-BE49-F238E27FC236}">
                <a16:creationId xmlns:a16="http://schemas.microsoft.com/office/drawing/2014/main" id="{5344C17A-4D5E-8E49-80D6-CBB1110B18B2}"/>
              </a:ext>
            </a:extLst>
          </p:cNvPr>
          <p:cNvSpPr>
            <a:spLocks noGrp="1"/>
          </p:cNvSpPr>
          <p:nvPr>
            <p:ph idx="1"/>
          </p:nvPr>
        </p:nvSpPr>
        <p:spPr>
          <a:xfrm>
            <a:off x="785886" y="1796098"/>
            <a:ext cx="8946541" cy="4195481"/>
          </a:xfrm>
        </p:spPr>
        <p:txBody>
          <a:bodyPr>
            <a:normAutofit fontScale="92500" lnSpcReduction="10000"/>
          </a:bodyPr>
          <a:lstStyle/>
          <a:p>
            <a:pPr algn="just"/>
            <a:r>
              <a:rPr lang="en-US" dirty="0"/>
              <a:t>In 2013, the OECD identified this new phenomenon that was causing an "erosion" of the national tax base, defining it as Base Erosion and Profit Shifting (BEPS), and launched a counter-strategy — an Action Plan — against what has become the "pathology" of modern international tax law: the increasingly frequent cases that escape taxation through more or less “aggressive” tax planning, enabling double non-taxation.</a:t>
            </a:r>
          </a:p>
          <a:p>
            <a:pPr algn="just"/>
            <a:r>
              <a:rPr lang="en-US" dirty="0"/>
              <a:t>In 2015, the OECD published the Final Reports of the BEPS Project, which “represents the first substantial — albeit late — update of international tax standards in almost a century. This update is necessary not only to combat base erosion and artificial profit shifting, but also to ensure the sustainability of the current international framework for the taxation of cross-border activities and the elimination of double taxation. The G20 and the OECD have recognized that BEPS by its nature requires coordinated responses, which is why countries have invested resources to participate in the development of shared solutions.”</a:t>
            </a:r>
            <a:endParaRPr lang="it-IT" dirty="0"/>
          </a:p>
        </p:txBody>
      </p:sp>
    </p:spTree>
    <p:extLst>
      <p:ext uri="{BB962C8B-B14F-4D97-AF65-F5344CB8AC3E}">
        <p14:creationId xmlns:p14="http://schemas.microsoft.com/office/powerpoint/2010/main" val="17951930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24BB83E-C439-0932-C9CD-3DD9947D7ADC}"/>
              </a:ext>
            </a:extLst>
          </p:cNvPr>
          <p:cNvSpPr>
            <a:spLocks noGrp="1"/>
          </p:cNvSpPr>
          <p:nvPr>
            <p:ph type="title"/>
          </p:nvPr>
        </p:nvSpPr>
        <p:spPr/>
        <p:txBody>
          <a:bodyPr/>
          <a:lstStyle/>
          <a:p>
            <a:r>
              <a:rPr lang="it-IT" dirty="0"/>
              <a:t>BEPS</a:t>
            </a:r>
          </a:p>
        </p:txBody>
      </p:sp>
      <p:sp>
        <p:nvSpPr>
          <p:cNvPr id="3" name="Segnaposto contenuto 2">
            <a:extLst>
              <a:ext uri="{FF2B5EF4-FFF2-40B4-BE49-F238E27FC236}">
                <a16:creationId xmlns:a16="http://schemas.microsoft.com/office/drawing/2014/main" id="{4638FB53-1396-FE4C-B225-938FF978CB3B}"/>
              </a:ext>
            </a:extLst>
          </p:cNvPr>
          <p:cNvSpPr>
            <a:spLocks noGrp="1"/>
          </p:cNvSpPr>
          <p:nvPr>
            <p:ph idx="1"/>
          </p:nvPr>
        </p:nvSpPr>
        <p:spPr>
          <a:xfrm>
            <a:off x="1021669" y="1530404"/>
            <a:ext cx="8946541" cy="4195481"/>
          </a:xfrm>
        </p:spPr>
        <p:txBody>
          <a:bodyPr>
            <a:normAutofit lnSpcReduction="10000"/>
          </a:bodyPr>
          <a:lstStyle/>
          <a:p>
            <a:pPr algn="just"/>
            <a:r>
              <a:rPr lang="en-US" dirty="0"/>
              <a:t>The BEPS Project, beyond its practical impact, holds particular significance in the field of international tax law, as it confirms that the production of legal rules by States is increasingly driven by soft law impulses coming from informal forums (e.g., the G20). As such, these lack the democratic legitimacy and representativeness that should always guide the formation of tax rules, whether substantive or procedural.</a:t>
            </a:r>
          </a:p>
          <a:p>
            <a:pPr algn="just"/>
            <a:r>
              <a:rPr lang="en-US" dirty="0"/>
              <a:t>Thus, if from 1997 onward the EU’s efforts focused on eliminating so-called </a:t>
            </a:r>
            <a:r>
              <a:rPr lang="en-US" b="1" dirty="0"/>
              <a:t>“harmful” tax competition</a:t>
            </a:r>
            <a:r>
              <a:rPr lang="en-US" dirty="0"/>
              <a:t>, while implicitly legitimizing </a:t>
            </a:r>
            <a:r>
              <a:rPr lang="en-US" b="1" dirty="0"/>
              <a:t>“lawful” competition</a:t>
            </a:r>
            <a:r>
              <a:rPr lang="en-US" dirty="0"/>
              <a:t> — that is, competition carried out through a general policy of rate reductions — in more recent times, the Commission has come to realize that this issue is only </a:t>
            </a:r>
            <a:r>
              <a:rPr lang="en-US" b="1" dirty="0"/>
              <a:t>one side of the coin</a:t>
            </a:r>
            <a:r>
              <a:rPr lang="en-US" dirty="0"/>
              <a:t>, with the other being represented by the phenomenon of so-called </a:t>
            </a:r>
            <a:r>
              <a:rPr lang="en-US" b="1" dirty="0"/>
              <a:t>“aggressive” tax planning</a:t>
            </a:r>
            <a:r>
              <a:rPr lang="en-US" dirty="0"/>
              <a:t>.</a:t>
            </a:r>
            <a:endParaRPr lang="it-IT" dirty="0"/>
          </a:p>
        </p:txBody>
      </p:sp>
    </p:spTree>
    <p:extLst>
      <p:ext uri="{BB962C8B-B14F-4D97-AF65-F5344CB8AC3E}">
        <p14:creationId xmlns:p14="http://schemas.microsoft.com/office/powerpoint/2010/main" val="1472483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E4F514D-A233-365A-17F9-5953C9150764}"/>
              </a:ext>
            </a:extLst>
          </p:cNvPr>
          <p:cNvSpPr>
            <a:spLocks noGrp="1"/>
          </p:cNvSpPr>
          <p:nvPr>
            <p:ph type="title"/>
          </p:nvPr>
        </p:nvSpPr>
        <p:spPr/>
        <p:txBody>
          <a:bodyPr/>
          <a:lstStyle/>
          <a:p>
            <a:r>
              <a:rPr lang="it-IT" dirty="0"/>
              <a:t>Soft </a:t>
            </a:r>
            <a:r>
              <a:rPr lang="it-IT" dirty="0" err="1"/>
              <a:t>law</a:t>
            </a:r>
            <a:endParaRPr lang="it-IT" dirty="0"/>
          </a:p>
        </p:txBody>
      </p:sp>
      <p:sp>
        <p:nvSpPr>
          <p:cNvPr id="3" name="Segnaposto contenuto 2">
            <a:extLst>
              <a:ext uri="{FF2B5EF4-FFF2-40B4-BE49-F238E27FC236}">
                <a16:creationId xmlns:a16="http://schemas.microsoft.com/office/drawing/2014/main" id="{F4910983-FED4-EDB5-5715-92BB9FC86FAC}"/>
              </a:ext>
            </a:extLst>
          </p:cNvPr>
          <p:cNvSpPr>
            <a:spLocks noGrp="1"/>
          </p:cNvSpPr>
          <p:nvPr>
            <p:ph idx="1"/>
          </p:nvPr>
        </p:nvSpPr>
        <p:spPr>
          <a:xfrm>
            <a:off x="1104293" y="1252818"/>
            <a:ext cx="8946541" cy="4195481"/>
          </a:xfrm>
        </p:spPr>
        <p:txBody>
          <a:bodyPr>
            <a:normAutofit fontScale="77500" lnSpcReduction="20000"/>
          </a:bodyPr>
          <a:lstStyle/>
          <a:p>
            <a:pPr algn="just">
              <a:buNone/>
            </a:pPr>
            <a:r>
              <a:rPr lang="en-US" dirty="0"/>
              <a:t>The </a:t>
            </a:r>
            <a:r>
              <a:rPr lang="en-US" b="1" dirty="0"/>
              <a:t>BEPS Project</a:t>
            </a:r>
            <a:r>
              <a:rPr lang="en-US" dirty="0"/>
              <a:t> consists of a series of </a:t>
            </a:r>
            <a:r>
              <a:rPr lang="en-US" b="1" dirty="0"/>
              <a:t>Actions</a:t>
            </a:r>
            <a:r>
              <a:rPr lang="en-US" dirty="0"/>
              <a:t> aimed at combating international tax evasion and avoidance, the erosion of the tax base — mostly carried out by multinationals operating in the digital economy — as well as at </a:t>
            </a:r>
            <a:r>
              <a:rPr lang="en-US" b="1" dirty="0"/>
              <a:t>strengthening and coordinating specific domestic anti-avoidance legal frameworks</a:t>
            </a:r>
            <a:r>
              <a:rPr lang="en-US" dirty="0"/>
              <a:t> (e.g., CFC rules, transfer pricing regulations, etc.).</a:t>
            </a:r>
          </a:p>
          <a:p>
            <a:pPr algn="just">
              <a:buNone/>
            </a:pPr>
            <a:r>
              <a:rPr lang="en-US" dirty="0"/>
              <a:t>In the global context, </a:t>
            </a:r>
            <a:r>
              <a:rPr lang="en-US" b="1" dirty="0"/>
              <a:t>soft law</a:t>
            </a:r>
            <a:r>
              <a:rPr lang="en-US" dirty="0"/>
              <a:t> plays, on the one hand, the role of a </a:t>
            </a:r>
            <a:r>
              <a:rPr lang="en-US" b="1" dirty="0"/>
              <a:t>"forerunner"</a:t>
            </a:r>
            <a:r>
              <a:rPr lang="en-US" dirty="0"/>
              <a:t> to actual legislative production by the States to which it is addressed. On the other hand, however, it is also acquiring its own </a:t>
            </a:r>
            <a:r>
              <a:rPr lang="en-US" b="1" dirty="0"/>
              <a:t>normative force</a:t>
            </a:r>
            <a:r>
              <a:rPr lang="en-US" dirty="0"/>
              <a:t> — a sort of “hardening” that brings it, albeit improperly, closer to genuine </a:t>
            </a:r>
            <a:r>
              <a:rPr lang="en-US" b="1" dirty="0"/>
              <a:t>hard law</a:t>
            </a:r>
            <a:r>
              <a:rPr lang="en-US" dirty="0"/>
              <a:t>. One need only consider the many occasions in recent G20 meetings where new </a:t>
            </a:r>
            <a:r>
              <a:rPr lang="en-US" b="1" dirty="0"/>
              <a:t>“internationally agreed standards”</a:t>
            </a:r>
            <a:r>
              <a:rPr lang="en-US" dirty="0"/>
              <a:t> have been announced, which, as some have suggested, are helping to shape a kind of new </a:t>
            </a:r>
            <a:r>
              <a:rPr lang="en-US" b="1" dirty="0"/>
              <a:t>common (tax) law</a:t>
            </a:r>
            <a:r>
              <a:rPr lang="en-US" dirty="0"/>
              <a:t>, capable of influencing national lawmakers’ fiscal policy decisions.</a:t>
            </a:r>
          </a:p>
          <a:p>
            <a:pPr algn="just"/>
            <a:r>
              <a:rPr lang="en-US" dirty="0"/>
              <a:t>The evolving nature of </a:t>
            </a:r>
            <a:r>
              <a:rPr lang="en-US" b="1" dirty="0"/>
              <a:t>international tax law</a:t>
            </a:r>
            <a:r>
              <a:rPr lang="en-US" dirty="0"/>
              <a:t>, which remains in constant development, raises a fundamental question: </a:t>
            </a:r>
            <a:r>
              <a:rPr lang="en-US" b="1" dirty="0"/>
              <a:t>what democratic legitimacy does the G20 hold</a:t>
            </a:r>
            <a:r>
              <a:rPr lang="en-US" dirty="0"/>
              <a:t> (and, by extension, the OECD), as the new “driver” of global tax policy — both in relation to taxpayers and, above all, to those countries that are not part of it, yet are subject to its decisions, to the detriment of their </a:t>
            </a:r>
            <a:r>
              <a:rPr lang="en-US" b="1" dirty="0"/>
              <a:t>sovereignty over tax matters</a:t>
            </a:r>
            <a:r>
              <a:rPr lang="en-US" dirty="0"/>
              <a:t>?</a:t>
            </a:r>
          </a:p>
          <a:p>
            <a:endParaRPr lang="it-IT" dirty="0"/>
          </a:p>
        </p:txBody>
      </p:sp>
    </p:spTree>
    <p:extLst>
      <p:ext uri="{BB962C8B-B14F-4D97-AF65-F5344CB8AC3E}">
        <p14:creationId xmlns:p14="http://schemas.microsoft.com/office/powerpoint/2010/main" val="40147296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1B69E44-DB50-FBAA-1897-3132A07688A5}"/>
              </a:ext>
            </a:extLst>
          </p:cNvPr>
          <p:cNvSpPr>
            <a:spLocks noGrp="1"/>
          </p:cNvSpPr>
          <p:nvPr>
            <p:ph type="title"/>
          </p:nvPr>
        </p:nvSpPr>
        <p:spPr/>
        <p:txBody>
          <a:bodyPr/>
          <a:lstStyle/>
          <a:p>
            <a:r>
              <a:rPr lang="it-IT" dirty="0"/>
              <a:t>TP </a:t>
            </a:r>
            <a:r>
              <a:rPr lang="it-IT" dirty="0" err="1"/>
              <a:t>Guidelines</a:t>
            </a:r>
            <a:endParaRPr lang="it-IT" dirty="0"/>
          </a:p>
        </p:txBody>
      </p:sp>
      <p:sp>
        <p:nvSpPr>
          <p:cNvPr id="3" name="Segnaposto contenuto 2">
            <a:extLst>
              <a:ext uri="{FF2B5EF4-FFF2-40B4-BE49-F238E27FC236}">
                <a16:creationId xmlns:a16="http://schemas.microsoft.com/office/drawing/2014/main" id="{19E0558A-8146-4F9C-B66D-746B71F2305C}"/>
              </a:ext>
            </a:extLst>
          </p:cNvPr>
          <p:cNvSpPr>
            <a:spLocks noGrp="1"/>
          </p:cNvSpPr>
          <p:nvPr>
            <p:ph idx="1"/>
          </p:nvPr>
        </p:nvSpPr>
        <p:spPr>
          <a:xfrm>
            <a:off x="1258434" y="1448761"/>
            <a:ext cx="8946541" cy="4195481"/>
          </a:xfrm>
        </p:spPr>
        <p:txBody>
          <a:bodyPr/>
          <a:lstStyle/>
          <a:p>
            <a:pPr algn="just"/>
            <a:r>
              <a:rPr lang="en-US" dirty="0"/>
              <a:t>Also in other areas, the relevance of soft law is becoming increasingly significant. Another example is the OECD Guidelines on transfer pricing, which are used to identify the most appropriate methods for determining the arm’s length value in intra-group transactions.</a:t>
            </a:r>
          </a:p>
          <a:p>
            <a:pPr algn="just"/>
            <a:r>
              <a:rPr lang="en-US" dirty="0"/>
              <a:t>The main issue remains that of democratic legitimacy and transparency.</a:t>
            </a:r>
          </a:p>
          <a:p>
            <a:pPr algn="just"/>
            <a:r>
              <a:rPr lang="en-US" dirty="0"/>
              <a:t>However, soft law has the advantage of initiating a process of osmosis among different legal systems, bringing principles and objectives closer </a:t>
            </a:r>
            <a:r>
              <a:rPr lang="en-US" dirty="0" err="1"/>
              <a:t>together.In</a:t>
            </a:r>
            <a:r>
              <a:rPr lang="en-US" dirty="0"/>
              <a:t> Italy, for example, the Court of Cassation recognizes the authority of the OECD transfer pricing guidelines, attributing to them an almost normative status.</a:t>
            </a:r>
            <a:endParaRPr lang="it-IT" dirty="0"/>
          </a:p>
        </p:txBody>
      </p:sp>
    </p:spTree>
    <p:extLst>
      <p:ext uri="{BB962C8B-B14F-4D97-AF65-F5344CB8AC3E}">
        <p14:creationId xmlns:p14="http://schemas.microsoft.com/office/powerpoint/2010/main" val="12048861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4C9D674-794D-B2C0-493F-410E4341369B}"/>
              </a:ext>
            </a:extLst>
          </p:cNvPr>
          <p:cNvSpPr>
            <a:spLocks noGrp="1"/>
          </p:cNvSpPr>
          <p:nvPr>
            <p:ph type="title"/>
          </p:nvPr>
        </p:nvSpPr>
        <p:spPr/>
        <p:txBody>
          <a:bodyPr/>
          <a:lstStyle/>
          <a:p>
            <a:r>
              <a:rPr lang="it-IT" b="1" dirty="0">
                <a:solidFill>
                  <a:srgbClr val="FF0000"/>
                </a:solidFill>
              </a:rPr>
              <a:t>Check Point</a:t>
            </a:r>
          </a:p>
        </p:txBody>
      </p:sp>
      <p:sp>
        <p:nvSpPr>
          <p:cNvPr id="3" name="Segnaposto contenuto 2">
            <a:extLst>
              <a:ext uri="{FF2B5EF4-FFF2-40B4-BE49-F238E27FC236}">
                <a16:creationId xmlns:a16="http://schemas.microsoft.com/office/drawing/2014/main" id="{5621B3BF-8633-50E3-2D8E-DF59B31AD879}"/>
              </a:ext>
            </a:extLst>
          </p:cNvPr>
          <p:cNvSpPr>
            <a:spLocks noGrp="1"/>
          </p:cNvSpPr>
          <p:nvPr>
            <p:ph idx="1"/>
          </p:nvPr>
        </p:nvSpPr>
        <p:spPr/>
        <p:txBody>
          <a:bodyPr/>
          <a:lstStyle/>
          <a:p>
            <a:r>
              <a:rPr lang="it-IT" dirty="0" err="1"/>
              <a:t>What</a:t>
            </a:r>
            <a:r>
              <a:rPr lang="it-IT" dirty="0"/>
              <a:t> </a:t>
            </a:r>
            <a:r>
              <a:rPr lang="it-IT" dirty="0" err="1"/>
              <a:t>is</a:t>
            </a:r>
            <a:r>
              <a:rPr lang="it-IT" dirty="0"/>
              <a:t> BEPS?</a:t>
            </a:r>
          </a:p>
          <a:p>
            <a:endParaRPr lang="it-IT" dirty="0"/>
          </a:p>
          <a:p>
            <a:r>
              <a:rPr lang="it-IT" dirty="0" err="1"/>
              <a:t>Which</a:t>
            </a:r>
            <a:r>
              <a:rPr lang="it-IT" dirty="0"/>
              <a:t> </a:t>
            </a:r>
            <a:r>
              <a:rPr lang="it-IT" dirty="0" err="1"/>
              <a:t>is</a:t>
            </a:r>
            <a:r>
              <a:rPr lang="it-IT" dirty="0"/>
              <a:t> the </a:t>
            </a:r>
            <a:r>
              <a:rPr lang="it-IT" dirty="0" err="1"/>
              <a:t>difference</a:t>
            </a:r>
            <a:r>
              <a:rPr lang="it-IT" dirty="0"/>
              <a:t> </a:t>
            </a:r>
            <a:r>
              <a:rPr lang="it-IT" dirty="0" err="1"/>
              <a:t>between</a:t>
            </a:r>
            <a:r>
              <a:rPr lang="it-IT" dirty="0"/>
              <a:t> hard and soft </a:t>
            </a:r>
            <a:r>
              <a:rPr lang="it-IT" dirty="0" err="1"/>
              <a:t>law</a:t>
            </a:r>
            <a:r>
              <a:rPr lang="it-IT" dirty="0"/>
              <a:t>?</a:t>
            </a:r>
          </a:p>
          <a:p>
            <a:endParaRPr lang="it-IT" dirty="0"/>
          </a:p>
          <a:p>
            <a:r>
              <a:rPr lang="it-IT" dirty="0"/>
              <a:t>Do </a:t>
            </a:r>
            <a:r>
              <a:rPr lang="it-IT" dirty="0" err="1"/>
              <a:t>you</a:t>
            </a:r>
            <a:r>
              <a:rPr lang="it-IT" dirty="0"/>
              <a:t> </a:t>
            </a:r>
            <a:r>
              <a:rPr lang="it-IT" dirty="0" err="1"/>
              <a:t>see</a:t>
            </a:r>
            <a:r>
              <a:rPr lang="it-IT" dirty="0"/>
              <a:t> </a:t>
            </a:r>
            <a:r>
              <a:rPr lang="it-IT" dirty="0" err="1"/>
              <a:t>any</a:t>
            </a:r>
            <a:r>
              <a:rPr lang="it-IT" dirty="0"/>
              <a:t> </a:t>
            </a:r>
            <a:r>
              <a:rPr lang="it-IT" dirty="0" err="1"/>
              <a:t>problem</a:t>
            </a:r>
            <a:r>
              <a:rPr lang="it-IT" dirty="0"/>
              <a:t> of </a:t>
            </a:r>
            <a:r>
              <a:rPr lang="it-IT" dirty="0" err="1"/>
              <a:t>democratic</a:t>
            </a:r>
            <a:r>
              <a:rPr lang="it-IT" dirty="0"/>
              <a:t> </a:t>
            </a:r>
            <a:r>
              <a:rPr lang="it-IT" dirty="0" err="1"/>
              <a:t>legitimacy</a:t>
            </a:r>
            <a:r>
              <a:rPr lang="it-IT" dirty="0"/>
              <a:t>?</a:t>
            </a:r>
          </a:p>
        </p:txBody>
      </p:sp>
      <p:pic>
        <p:nvPicPr>
          <p:cNvPr id="4" name="Immagine 3" descr="corporate-tax-compliance-in-the-netherlands.jpg">
            <a:extLst>
              <a:ext uri="{FF2B5EF4-FFF2-40B4-BE49-F238E27FC236}">
                <a16:creationId xmlns:a16="http://schemas.microsoft.com/office/drawing/2014/main" id="{7BDA23C2-A9AD-1909-094B-3AF142DF910C}"/>
              </a:ext>
            </a:extLst>
          </p:cNvPr>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9488063" y="3529118"/>
            <a:ext cx="1762139" cy="2370726"/>
          </a:xfrm>
          <a:prstGeom prst="rect">
            <a:avLst/>
          </a:prstGeom>
        </p:spPr>
      </p:pic>
    </p:spTree>
    <p:extLst>
      <p:ext uri="{BB962C8B-B14F-4D97-AF65-F5344CB8AC3E}">
        <p14:creationId xmlns:p14="http://schemas.microsoft.com/office/powerpoint/2010/main" val="20289358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40BA41C-3E7B-0B32-A316-4CBA8DEED9E3}"/>
              </a:ext>
            </a:extLst>
          </p:cNvPr>
          <p:cNvSpPr>
            <a:spLocks noGrp="1"/>
          </p:cNvSpPr>
          <p:nvPr>
            <p:ph type="title"/>
          </p:nvPr>
        </p:nvSpPr>
        <p:spPr/>
        <p:txBody>
          <a:bodyPr/>
          <a:lstStyle/>
          <a:p>
            <a:r>
              <a:rPr lang="it-IT" dirty="0"/>
              <a:t>The </a:t>
            </a:r>
            <a:r>
              <a:rPr lang="it-IT" dirty="0" err="1"/>
              <a:t>notion</a:t>
            </a:r>
            <a:r>
              <a:rPr lang="it-IT" dirty="0"/>
              <a:t> of </a:t>
            </a:r>
            <a:r>
              <a:rPr lang="it-IT" dirty="0" err="1"/>
              <a:t>Permanent</a:t>
            </a:r>
            <a:r>
              <a:rPr lang="it-IT" dirty="0"/>
              <a:t> establishment </a:t>
            </a:r>
          </a:p>
        </p:txBody>
      </p:sp>
      <p:sp>
        <p:nvSpPr>
          <p:cNvPr id="3" name="Segnaposto testo 2">
            <a:extLst>
              <a:ext uri="{FF2B5EF4-FFF2-40B4-BE49-F238E27FC236}">
                <a16:creationId xmlns:a16="http://schemas.microsoft.com/office/drawing/2014/main" id="{D8B1DCAB-6B83-91D9-BE70-EFE444686A91}"/>
              </a:ext>
            </a:extLst>
          </p:cNvPr>
          <p:cNvSpPr>
            <a:spLocks noGrp="1"/>
          </p:cNvSpPr>
          <p:nvPr>
            <p:ph type="body" idx="1"/>
          </p:nvPr>
        </p:nvSpPr>
        <p:spPr/>
        <p:txBody>
          <a:bodyPr/>
          <a:lstStyle/>
          <a:p>
            <a:endParaRPr lang="it-IT"/>
          </a:p>
        </p:txBody>
      </p:sp>
    </p:spTree>
    <p:extLst>
      <p:ext uri="{BB962C8B-B14F-4D97-AF65-F5344CB8AC3E}">
        <p14:creationId xmlns:p14="http://schemas.microsoft.com/office/powerpoint/2010/main" val="30884535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32254E5-F712-05AE-5FB7-2B22C34BD7F7}"/>
              </a:ext>
            </a:extLst>
          </p:cNvPr>
          <p:cNvSpPr>
            <a:spLocks noGrp="1"/>
          </p:cNvSpPr>
          <p:nvPr>
            <p:ph type="title"/>
          </p:nvPr>
        </p:nvSpPr>
        <p:spPr/>
        <p:txBody>
          <a:bodyPr/>
          <a:lstStyle/>
          <a:p>
            <a:r>
              <a:rPr lang="it-IT" dirty="0" err="1"/>
              <a:t>Permanent</a:t>
            </a:r>
            <a:r>
              <a:rPr lang="it-IT" dirty="0"/>
              <a:t> establishment </a:t>
            </a:r>
          </a:p>
        </p:txBody>
      </p:sp>
      <p:sp>
        <p:nvSpPr>
          <p:cNvPr id="3" name="Segnaposto contenuto 2">
            <a:extLst>
              <a:ext uri="{FF2B5EF4-FFF2-40B4-BE49-F238E27FC236}">
                <a16:creationId xmlns:a16="http://schemas.microsoft.com/office/drawing/2014/main" id="{EE0B3D34-00D1-39D8-37C4-1D8EA16802AB}"/>
              </a:ext>
            </a:extLst>
          </p:cNvPr>
          <p:cNvSpPr>
            <a:spLocks noGrp="1"/>
          </p:cNvSpPr>
          <p:nvPr>
            <p:ph idx="1"/>
          </p:nvPr>
        </p:nvSpPr>
        <p:spPr/>
        <p:txBody>
          <a:bodyPr>
            <a:normAutofit fontScale="92500" lnSpcReduction="20000"/>
          </a:bodyPr>
          <a:lstStyle/>
          <a:p>
            <a:pPr algn="just"/>
            <a:r>
              <a:rPr lang="en-US" dirty="0"/>
              <a:t>A permanent establishment constitutes a form of connection with the territory of a State that entitles such State to tax the income produced by a foreign enterprise. Where there is no permanent establishment, the State of source may not, in principle, tax income derived from the business carried on by a non-resident. If this were not the case, we could even imagine the possibility of a State taxing exports made by the foreign enterprise in the territory of the State itself.         </a:t>
            </a:r>
          </a:p>
          <a:p>
            <a:pPr algn="just"/>
            <a:r>
              <a:rPr lang="en-US" dirty="0"/>
              <a:t>One of the consequences of having a permanent establishment within the territory of the other contracting State is that certain items of income (dividends, interest, royalties, capital gains on movable property)—which, in isolation, would be taxable only in the recipient’s State of residence under the applicable treaty, they may still be fully taxed in the contracting State where the permanent establishment is located—provided that the income’s source lies within that State and the asset or income-producing element is genuinely connected to the permanent establishment (the so-called “permanent establishment proviso”).</a:t>
            </a:r>
            <a:endParaRPr lang="it-IT" dirty="0"/>
          </a:p>
        </p:txBody>
      </p:sp>
    </p:spTree>
    <p:extLst>
      <p:ext uri="{BB962C8B-B14F-4D97-AF65-F5344CB8AC3E}">
        <p14:creationId xmlns:p14="http://schemas.microsoft.com/office/powerpoint/2010/main" val="10859047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536891E-1D05-EB7B-67E2-3767C4E11D32}"/>
              </a:ext>
            </a:extLst>
          </p:cNvPr>
          <p:cNvSpPr>
            <a:spLocks noGrp="1"/>
          </p:cNvSpPr>
          <p:nvPr>
            <p:ph type="title"/>
          </p:nvPr>
        </p:nvSpPr>
        <p:spPr/>
        <p:txBody>
          <a:bodyPr/>
          <a:lstStyle/>
          <a:p>
            <a:r>
              <a:rPr lang="it-IT" dirty="0"/>
              <a:t>The OECD </a:t>
            </a:r>
            <a:r>
              <a:rPr lang="it-IT" dirty="0" err="1"/>
              <a:t>notion</a:t>
            </a:r>
            <a:endParaRPr lang="it-IT" dirty="0"/>
          </a:p>
        </p:txBody>
      </p:sp>
      <p:sp>
        <p:nvSpPr>
          <p:cNvPr id="3" name="Segnaposto contenuto 2">
            <a:extLst>
              <a:ext uri="{FF2B5EF4-FFF2-40B4-BE49-F238E27FC236}">
                <a16:creationId xmlns:a16="http://schemas.microsoft.com/office/drawing/2014/main" id="{E747737D-6D91-F447-12D1-EB8845B3F634}"/>
              </a:ext>
            </a:extLst>
          </p:cNvPr>
          <p:cNvSpPr>
            <a:spLocks noGrp="1"/>
          </p:cNvSpPr>
          <p:nvPr>
            <p:ph idx="1"/>
          </p:nvPr>
        </p:nvSpPr>
        <p:spPr>
          <a:xfrm>
            <a:off x="945370" y="1331259"/>
            <a:ext cx="8946541" cy="4195481"/>
          </a:xfrm>
        </p:spPr>
        <p:txBody>
          <a:bodyPr>
            <a:normAutofit fontScale="70000" lnSpcReduction="20000"/>
          </a:bodyPr>
          <a:lstStyle/>
          <a:p>
            <a:pPr algn="just"/>
            <a:r>
              <a:rPr lang="en-US" dirty="0"/>
              <a:t>Under the OECD Model, a permanent establishment is defined as a fixed place of business through which a non-resident company conducts all or part of its operations within a given State’s territory. This location must not be merely transient; rather, it must permit the uninterrupted pursuit of the enterprise’s activities.</a:t>
            </a:r>
          </a:p>
          <a:p>
            <a:pPr algn="just"/>
            <a:r>
              <a:rPr lang="en-US" dirty="0"/>
              <a:t>The term refers to a clearly defined space used for business purposes and encompasses any physical assets employed for that purpose—regardless of ownership (for instance, those held under lease or rental)—and even if shared with other entities.</a:t>
            </a:r>
          </a:p>
          <a:p>
            <a:pPr algn="just"/>
            <a:r>
              <a:rPr lang="en-US" dirty="0"/>
              <a:t>While staff presence often accompanies business operations, personnel on site are not strictly necessary for a permanent establishment to exist when the business model relies on automated or remote equipment. In such cases, machinery or systems installed and maintained by the foreign enterprise or its affiliated agents can themselves constitute a fixed place of business.</a:t>
            </a:r>
          </a:p>
          <a:p>
            <a:pPr algn="just"/>
            <a:r>
              <a:rPr lang="en-US" dirty="0"/>
              <a:t>The adjective “fixed” applies both spatially and temporally: the site must have a determinate duration, but it need not be indefinite. In other words, the business must be conducted regularly (even if seasonally), and sporadic interruptions do not terminate the existence of the permanent establishment.</a:t>
            </a:r>
          </a:p>
          <a:p>
            <a:pPr algn="just"/>
            <a:r>
              <a:rPr lang="en-US" dirty="0"/>
              <a:t>Finally, the fixed place must facilitate activities within the ordinary scope of the foreign enterprise’s business; it cannot be limited to purely auxiliary or preparatory tasks. Although the site need not directly generate profits, any income attributable to it must ultimately arise—in whole or in part—through the operations carried out there, even if the actual earnings materialize outside the jurisdiction.</a:t>
            </a:r>
            <a:endParaRPr lang="it-IT" dirty="0"/>
          </a:p>
        </p:txBody>
      </p:sp>
    </p:spTree>
    <p:extLst>
      <p:ext uri="{BB962C8B-B14F-4D97-AF65-F5344CB8AC3E}">
        <p14:creationId xmlns:p14="http://schemas.microsoft.com/office/powerpoint/2010/main" val="15699240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A7EAC62-951D-0CB3-85F3-40CA69C08A37}"/>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644ACBBB-62B7-689B-718C-D07787023E62}"/>
              </a:ext>
            </a:extLst>
          </p:cNvPr>
          <p:cNvSpPr>
            <a:spLocks noGrp="1"/>
          </p:cNvSpPr>
          <p:nvPr>
            <p:ph idx="1"/>
          </p:nvPr>
        </p:nvSpPr>
        <p:spPr/>
        <p:txBody>
          <a:bodyPr>
            <a:normAutofit fontScale="77500" lnSpcReduction="20000"/>
          </a:bodyPr>
          <a:lstStyle/>
          <a:p>
            <a:pPr>
              <a:buNone/>
            </a:pPr>
            <a:r>
              <a:rPr lang="en-US" dirty="0"/>
              <a:t>The preceding discussion applies to the </a:t>
            </a:r>
            <a:r>
              <a:rPr lang="en-US" b="1" dirty="0"/>
              <a:t>physical permanent establishment</a:t>
            </a:r>
            <a:r>
              <a:rPr lang="en-US" dirty="0"/>
              <a:t> (distinct from a personal permanent establishment, discussed later).</a:t>
            </a:r>
          </a:p>
          <a:p>
            <a:pPr>
              <a:buNone/>
            </a:pPr>
            <a:r>
              <a:rPr lang="en-US" b="1" dirty="0"/>
              <a:t>Article 5(2)</a:t>
            </a:r>
            <a:r>
              <a:rPr lang="en-US" dirty="0"/>
              <a:t> of the OECD Model provides a non-exhaustive list of examples of permanent establishments, including:</a:t>
            </a:r>
            <a:br>
              <a:rPr lang="en-US" dirty="0"/>
            </a:br>
            <a:r>
              <a:rPr lang="en-US" dirty="0"/>
              <a:t>a) a place of management</a:t>
            </a:r>
            <a:br>
              <a:rPr lang="en-US" dirty="0"/>
            </a:br>
            <a:r>
              <a:rPr lang="en-US" dirty="0"/>
              <a:t>b) a branch</a:t>
            </a:r>
            <a:br>
              <a:rPr lang="en-US" dirty="0"/>
            </a:br>
            <a:r>
              <a:rPr lang="en-US" dirty="0"/>
              <a:t>c) an office</a:t>
            </a:r>
            <a:br>
              <a:rPr lang="en-US" dirty="0"/>
            </a:br>
            <a:r>
              <a:rPr lang="en-US" dirty="0"/>
              <a:t>d) a factory</a:t>
            </a:r>
            <a:br>
              <a:rPr lang="en-US" dirty="0"/>
            </a:br>
            <a:r>
              <a:rPr lang="en-US" dirty="0"/>
              <a:t>e) a workshop</a:t>
            </a:r>
            <a:br>
              <a:rPr lang="en-US" dirty="0"/>
            </a:br>
            <a:r>
              <a:rPr lang="en-US" dirty="0"/>
              <a:t>f) a mine, oil or gas well, quarry, or any other site for extracting natural resources</a:t>
            </a:r>
          </a:p>
          <a:p>
            <a:pPr>
              <a:buNone/>
            </a:pPr>
            <a:r>
              <a:rPr lang="en-US" dirty="0"/>
              <a:t>These examples create a </a:t>
            </a:r>
            <a:r>
              <a:rPr lang="en-US" b="1" dirty="0"/>
              <a:t>rebuttable presumption</a:t>
            </a:r>
            <a:r>
              <a:rPr lang="en-US" dirty="0"/>
              <a:t> of a permanent establishment; the OECD Commentary explains that a taxpayer can overcome this presumption by demonstrating that, despite meeting one of these descriptions, there is no fixed place of business through which the enterprise conducts its core operations.</a:t>
            </a:r>
          </a:p>
          <a:p>
            <a:r>
              <a:rPr lang="en-US" dirty="0"/>
              <a:t>A </a:t>
            </a:r>
            <a:r>
              <a:rPr lang="en-US" b="1" dirty="0"/>
              <a:t>building site</a:t>
            </a:r>
            <a:r>
              <a:rPr lang="en-US" dirty="0"/>
              <a:t>, construction, installation project, or related supervisory activity counts as a permanent establishment only when it lasts </a:t>
            </a:r>
            <a:r>
              <a:rPr lang="en-US" b="1" dirty="0"/>
              <a:t>more than twelve months</a:t>
            </a:r>
            <a:r>
              <a:rPr lang="en-US" dirty="0"/>
              <a:t> (though many bilateral treaties set shorter thresholds; anything longer than twelve months is uncommon).</a:t>
            </a:r>
          </a:p>
          <a:p>
            <a:endParaRPr lang="it-IT" dirty="0"/>
          </a:p>
        </p:txBody>
      </p:sp>
    </p:spTree>
    <p:extLst>
      <p:ext uri="{BB962C8B-B14F-4D97-AF65-F5344CB8AC3E}">
        <p14:creationId xmlns:p14="http://schemas.microsoft.com/office/powerpoint/2010/main" val="7868393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0234BFA-E1AA-7A4F-ADDB-8DE09BBC4F95}"/>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482DBB3A-95E4-E358-E488-D9DB15B51972}"/>
              </a:ext>
            </a:extLst>
          </p:cNvPr>
          <p:cNvSpPr>
            <a:spLocks noGrp="1"/>
          </p:cNvSpPr>
          <p:nvPr>
            <p:ph idx="1"/>
          </p:nvPr>
        </p:nvSpPr>
        <p:spPr/>
        <p:txBody>
          <a:bodyPr>
            <a:normAutofit fontScale="85000" lnSpcReduction="10000"/>
          </a:bodyPr>
          <a:lstStyle/>
          <a:p>
            <a:pPr algn="just"/>
            <a:r>
              <a:rPr lang="en-US" dirty="0"/>
              <a:t>Here the temporal element is critical: the site must endure for over a year, in which case the permanent establishment is deemed to exist from the start of that period. Generally, the twelve-month test applies to each individual site or project; however, if contracts are interdependent, the clock runs against the entire combined undertaking.</a:t>
            </a:r>
          </a:p>
          <a:p>
            <a:pPr algn="just"/>
            <a:r>
              <a:rPr lang="en-US" dirty="0"/>
              <a:t>Article 5(4) then lists activities that, even if they meet the fixed-place-of-business criteria, do not constitute a permanent establishment. In particular, a fixed location is excluded </a:t>
            </a:r>
            <a:r>
              <a:rPr lang="en-US" dirty="0" err="1"/>
              <a:t>if:a</a:t>
            </a:r>
            <a:r>
              <a:rPr lang="en-US" dirty="0"/>
              <a:t>) it is used exclusively for the storage, display, or delivery of goods or merchandise belonging to the enterprise; orb) goods or merchandise of the enterprise are held there solely for the same purposes of storage, display, or delivery; c) Goods or merchandise of the enterprise held exclusively for processing by another </a:t>
            </a:r>
            <a:r>
              <a:rPr lang="en-US" dirty="0" err="1"/>
              <a:t>company;d</a:t>
            </a:r>
            <a:r>
              <a:rPr lang="en-US" dirty="0"/>
              <a:t>) A facility maintained solely for purchasing goods or gathering information for the </a:t>
            </a:r>
            <a:r>
              <a:rPr lang="en-US" dirty="0" err="1"/>
              <a:t>enterprise;e</a:t>
            </a:r>
            <a:r>
              <a:rPr lang="en-US" dirty="0"/>
              <a:t>) A site used only to carry out activities of a purely preparatory or auxiliary nature for the enterprise; f) Any combination of the activities listed in (a)–(e), provided that together they remain preparatory or auxiliary</a:t>
            </a:r>
            <a:endParaRPr lang="it-IT" dirty="0"/>
          </a:p>
        </p:txBody>
      </p:sp>
    </p:spTree>
    <p:extLst>
      <p:ext uri="{BB962C8B-B14F-4D97-AF65-F5344CB8AC3E}">
        <p14:creationId xmlns:p14="http://schemas.microsoft.com/office/powerpoint/2010/main" val="11026201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660431B-2EEB-EB74-550D-900CA7D1D59F}"/>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4306B70F-5576-61F7-3E4A-016B0587E75F}"/>
              </a:ext>
            </a:extLst>
          </p:cNvPr>
          <p:cNvSpPr>
            <a:spLocks noGrp="1"/>
          </p:cNvSpPr>
          <p:nvPr>
            <p:ph idx="1"/>
          </p:nvPr>
        </p:nvSpPr>
        <p:spPr/>
        <p:txBody>
          <a:bodyPr>
            <a:normAutofit fontScale="77500" lnSpcReduction="20000"/>
          </a:bodyPr>
          <a:lstStyle/>
          <a:p>
            <a:pPr algn="just"/>
            <a:r>
              <a:rPr lang="en-US" dirty="0"/>
              <a:t>The OECD Commentary notes that it can be hard to tell which operations are truly preparatory or auxiliary. The key test is whether the fixed place of business itself performs a core, substantial part of the enterprise’s overall activities.</a:t>
            </a:r>
          </a:p>
          <a:p>
            <a:pPr algn="just"/>
            <a:r>
              <a:rPr lang="en-US" dirty="0"/>
              <a:t>With the rapid rise of e-commerce, the OECD’s Committee on Fiscal Affairs felt the need to explain how online business affects the permanent-establishment concept. </a:t>
            </a:r>
          </a:p>
          <a:p>
            <a:pPr algn="just"/>
            <a:r>
              <a:rPr lang="en-US" dirty="0"/>
              <a:t>Because member States hold divergent views, no formal amendments have been made to the Model Convention—though additional guidance was added to the Commentary, and significant changes cannot be ruled out in future.</a:t>
            </a:r>
          </a:p>
          <a:p>
            <a:pPr algn="just"/>
            <a:r>
              <a:rPr lang="en-US" dirty="0"/>
              <a:t>Under the Commentary, a company’s website alone does not create a permanent establishment: A website is intangible software, not “automated equipment,” and it typically serves only as a marketing, data-collection, or communication tool.</a:t>
            </a:r>
          </a:p>
          <a:p>
            <a:pPr algn="just"/>
            <a:r>
              <a:rPr lang="en-US" dirty="0"/>
              <a:t>By contrast, a server—as tangible, automated equipment—could qualify as a permanent establishment if it is owned or leased by the enterprise. In practice, most businesses rely on third-party Internet Service Providers (ISPs) for web hosting, so a hosted server generally does not give rise to a taxable presence in that jurisdiction.</a:t>
            </a:r>
            <a:endParaRPr lang="it-IT" dirty="0"/>
          </a:p>
        </p:txBody>
      </p:sp>
    </p:spTree>
    <p:extLst>
      <p:ext uri="{BB962C8B-B14F-4D97-AF65-F5344CB8AC3E}">
        <p14:creationId xmlns:p14="http://schemas.microsoft.com/office/powerpoint/2010/main" val="16901831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3F6757B-C78B-4DFB-F365-870557DFC882}"/>
              </a:ext>
            </a:extLst>
          </p:cNvPr>
          <p:cNvSpPr>
            <a:spLocks noGrp="1"/>
          </p:cNvSpPr>
          <p:nvPr>
            <p:ph type="title"/>
          </p:nvPr>
        </p:nvSpPr>
        <p:spPr/>
        <p:txBody>
          <a:bodyPr/>
          <a:lstStyle/>
          <a:p>
            <a:r>
              <a:rPr lang="it-IT" dirty="0"/>
              <a:t>Personal </a:t>
            </a:r>
            <a:r>
              <a:rPr lang="it-IT" dirty="0" err="1"/>
              <a:t>permanent</a:t>
            </a:r>
            <a:r>
              <a:rPr lang="it-IT" dirty="0"/>
              <a:t> establishment </a:t>
            </a:r>
          </a:p>
        </p:txBody>
      </p:sp>
      <p:sp>
        <p:nvSpPr>
          <p:cNvPr id="3" name="Segnaposto contenuto 2">
            <a:extLst>
              <a:ext uri="{FF2B5EF4-FFF2-40B4-BE49-F238E27FC236}">
                <a16:creationId xmlns:a16="http://schemas.microsoft.com/office/drawing/2014/main" id="{A7B12998-2194-AF9F-5C04-B1584DF97EDC}"/>
              </a:ext>
            </a:extLst>
          </p:cNvPr>
          <p:cNvSpPr>
            <a:spLocks noGrp="1"/>
          </p:cNvSpPr>
          <p:nvPr>
            <p:ph idx="1"/>
          </p:nvPr>
        </p:nvSpPr>
        <p:spPr/>
        <p:txBody>
          <a:bodyPr>
            <a:normAutofit fontScale="77500" lnSpcReduction="20000"/>
          </a:bodyPr>
          <a:lstStyle/>
          <a:p>
            <a:pPr algn="just"/>
            <a:r>
              <a:rPr lang="it-IT" dirty="0"/>
              <a:t>In </a:t>
            </a:r>
            <a:r>
              <a:rPr lang="it-IT" dirty="0" err="1"/>
              <a:t>addition</a:t>
            </a:r>
            <a:r>
              <a:rPr lang="it-IT" dirty="0"/>
              <a:t>, </a:t>
            </a:r>
            <a:r>
              <a:rPr lang="en-US" dirty="0"/>
              <a:t>the notion of personal permanent establishment have to be considered.</a:t>
            </a:r>
          </a:p>
          <a:p>
            <a:pPr algn="just"/>
            <a:r>
              <a:rPr lang="en-US" dirty="0"/>
              <a:t>Such a type of PE arises when a person—whether resident or non-resident—acts on behalf of an enterprise within a State’s territory and habitually enters into contracts in the enterprise’s name, excluding contracts solely for the purchase of goods (Article 5, paragraph 5). No physical assets or premises are required; the consistent contractual authority of a single representative is enough to create this form of establishment.</a:t>
            </a:r>
          </a:p>
          <a:p>
            <a:pPr algn="just"/>
            <a:r>
              <a:rPr lang="en-US" dirty="0"/>
              <a:t>However, a non-resident enterprise does not form a personal permanent establishment merely by operating in the State through a broker, general commission agent, or any other agent of independent status, so long as that agent conducts business in the ordinary course and is both:</a:t>
            </a:r>
          </a:p>
          <a:p>
            <a:pPr algn="just">
              <a:buFontTx/>
              <a:buChar char="-"/>
            </a:pPr>
            <a:r>
              <a:rPr lang="en-US" dirty="0"/>
              <a:t>Legally independent – not subject to the principal’s instructions or orders.-</a:t>
            </a:r>
          </a:p>
          <a:p>
            <a:pPr algn="just">
              <a:buFontTx/>
              <a:buChar char="-"/>
            </a:pPr>
            <a:r>
              <a:rPr lang="en-US" dirty="0"/>
              <a:t>Economically independent – not reliant on the principal alone for their livelihood</a:t>
            </a:r>
          </a:p>
          <a:p>
            <a:pPr marL="0" indent="0" algn="just">
              <a:buNone/>
            </a:pPr>
            <a:r>
              <a:rPr lang="en-US" dirty="0"/>
              <a:t>For instance, an agent tied exclusively to one principal might give rise to a personal permanent establishment. By contrast, an agent working for multiple principals remains independent and does not create a taxable presence for any single enterprise.</a:t>
            </a:r>
            <a:endParaRPr lang="it-IT" dirty="0"/>
          </a:p>
        </p:txBody>
      </p:sp>
    </p:spTree>
    <p:extLst>
      <p:ext uri="{BB962C8B-B14F-4D97-AF65-F5344CB8AC3E}">
        <p14:creationId xmlns:p14="http://schemas.microsoft.com/office/powerpoint/2010/main" val="11920894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CFD285D-6886-F83A-5931-EF74E92FB176}"/>
              </a:ext>
            </a:extLst>
          </p:cNvPr>
          <p:cNvSpPr>
            <a:spLocks noGrp="1"/>
          </p:cNvSpPr>
          <p:nvPr>
            <p:ph type="title"/>
          </p:nvPr>
        </p:nvSpPr>
        <p:spPr/>
        <p:txBody>
          <a:bodyPr/>
          <a:lstStyle/>
          <a:p>
            <a:r>
              <a:rPr lang="it-IT" dirty="0"/>
              <a:t>Check Point?</a:t>
            </a:r>
          </a:p>
        </p:txBody>
      </p:sp>
      <p:sp>
        <p:nvSpPr>
          <p:cNvPr id="3" name="Segnaposto contenuto 2">
            <a:extLst>
              <a:ext uri="{FF2B5EF4-FFF2-40B4-BE49-F238E27FC236}">
                <a16:creationId xmlns:a16="http://schemas.microsoft.com/office/drawing/2014/main" id="{7931318E-0245-064C-86E1-8527E4B4385F}"/>
              </a:ext>
            </a:extLst>
          </p:cNvPr>
          <p:cNvSpPr>
            <a:spLocks noGrp="1"/>
          </p:cNvSpPr>
          <p:nvPr>
            <p:ph idx="1"/>
          </p:nvPr>
        </p:nvSpPr>
        <p:spPr/>
        <p:txBody>
          <a:bodyPr/>
          <a:lstStyle/>
          <a:p>
            <a:r>
              <a:rPr lang="it-IT" dirty="0" err="1"/>
              <a:t>What</a:t>
            </a:r>
            <a:r>
              <a:rPr lang="it-IT" dirty="0"/>
              <a:t> </a:t>
            </a:r>
            <a:r>
              <a:rPr lang="it-IT" dirty="0" err="1"/>
              <a:t>is</a:t>
            </a:r>
            <a:r>
              <a:rPr lang="it-IT" dirty="0"/>
              <a:t> the </a:t>
            </a:r>
            <a:r>
              <a:rPr lang="it-IT" dirty="0" err="1"/>
              <a:t>permanent</a:t>
            </a:r>
            <a:r>
              <a:rPr lang="it-IT" dirty="0"/>
              <a:t> establishment </a:t>
            </a:r>
            <a:r>
              <a:rPr lang="it-IT" dirty="0" err="1"/>
              <a:t>function</a:t>
            </a:r>
            <a:r>
              <a:rPr lang="it-IT" dirty="0"/>
              <a:t>?</a:t>
            </a:r>
          </a:p>
          <a:p>
            <a:endParaRPr lang="it-IT" dirty="0"/>
          </a:p>
          <a:p>
            <a:r>
              <a:rPr lang="it-IT" dirty="0" err="1"/>
              <a:t>What</a:t>
            </a:r>
            <a:r>
              <a:rPr lang="it-IT" dirty="0"/>
              <a:t> </a:t>
            </a:r>
            <a:r>
              <a:rPr lang="it-IT" dirty="0" err="1"/>
              <a:t>is</a:t>
            </a:r>
            <a:r>
              <a:rPr lang="it-IT" dirty="0"/>
              <a:t> a personal </a:t>
            </a:r>
            <a:r>
              <a:rPr lang="it-IT" dirty="0" err="1"/>
              <a:t>permanent</a:t>
            </a:r>
            <a:r>
              <a:rPr lang="it-IT" dirty="0"/>
              <a:t> establishment ?</a:t>
            </a:r>
          </a:p>
          <a:p>
            <a:endParaRPr lang="it-IT" dirty="0"/>
          </a:p>
          <a:p>
            <a:r>
              <a:rPr lang="it-IT" dirty="0"/>
              <a:t>Do </a:t>
            </a:r>
            <a:r>
              <a:rPr lang="it-IT" dirty="0" err="1"/>
              <a:t>you</a:t>
            </a:r>
            <a:r>
              <a:rPr lang="it-IT" dirty="0"/>
              <a:t> </a:t>
            </a:r>
            <a:r>
              <a:rPr lang="it-IT" dirty="0" err="1"/>
              <a:t>see</a:t>
            </a:r>
            <a:r>
              <a:rPr lang="it-IT" dirty="0"/>
              <a:t> </a:t>
            </a:r>
            <a:r>
              <a:rPr lang="it-IT" dirty="0" err="1"/>
              <a:t>that</a:t>
            </a:r>
            <a:r>
              <a:rPr lang="it-IT" dirty="0"/>
              <a:t> the </a:t>
            </a:r>
            <a:r>
              <a:rPr lang="it-IT" dirty="0" err="1"/>
              <a:t>notion</a:t>
            </a:r>
            <a:r>
              <a:rPr lang="it-IT" dirty="0"/>
              <a:t> of PE works for </a:t>
            </a:r>
            <a:r>
              <a:rPr lang="it-IT" dirty="0" err="1"/>
              <a:t>digital</a:t>
            </a:r>
            <a:r>
              <a:rPr lang="it-IT" dirty="0"/>
              <a:t> economy? Can </a:t>
            </a:r>
            <a:r>
              <a:rPr lang="it-IT" dirty="0" err="1"/>
              <a:t>you</a:t>
            </a:r>
            <a:r>
              <a:rPr lang="it-IT" dirty="0"/>
              <a:t> </a:t>
            </a:r>
            <a:r>
              <a:rPr lang="it-IT" dirty="0" err="1"/>
              <a:t>imagine</a:t>
            </a:r>
            <a:r>
              <a:rPr lang="it-IT" dirty="0"/>
              <a:t> a « </a:t>
            </a:r>
            <a:r>
              <a:rPr lang="it-IT" dirty="0" err="1"/>
              <a:t>digital</a:t>
            </a:r>
            <a:r>
              <a:rPr lang="it-IT" dirty="0"/>
              <a:t>» PE?</a:t>
            </a:r>
          </a:p>
        </p:txBody>
      </p:sp>
      <p:pic>
        <p:nvPicPr>
          <p:cNvPr id="4" name="Immagine 3" descr="corporate-tax-compliance-in-the-netherlands.jpg">
            <a:extLst>
              <a:ext uri="{FF2B5EF4-FFF2-40B4-BE49-F238E27FC236}">
                <a16:creationId xmlns:a16="http://schemas.microsoft.com/office/drawing/2014/main" id="{3917D9A4-D7C0-B74B-88BF-086337D4AE5A}"/>
              </a:ext>
            </a:extLst>
          </p:cNvPr>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9895567" y="4077343"/>
            <a:ext cx="1762139" cy="2370726"/>
          </a:xfrm>
          <a:prstGeom prst="rect">
            <a:avLst/>
          </a:prstGeom>
        </p:spPr>
      </p:pic>
    </p:spTree>
    <p:extLst>
      <p:ext uri="{BB962C8B-B14F-4D97-AF65-F5344CB8AC3E}">
        <p14:creationId xmlns:p14="http://schemas.microsoft.com/office/powerpoint/2010/main" val="31165032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70D0E49-8778-AB32-5FD3-00A0A3A2FA7E}"/>
              </a:ext>
            </a:extLst>
          </p:cNvPr>
          <p:cNvSpPr>
            <a:spLocks noGrp="1"/>
          </p:cNvSpPr>
          <p:nvPr>
            <p:ph type="title"/>
          </p:nvPr>
        </p:nvSpPr>
        <p:spPr/>
        <p:txBody>
          <a:bodyPr/>
          <a:lstStyle/>
          <a:p>
            <a:r>
              <a:rPr lang="it-IT" dirty="0"/>
              <a:t>Residence: the </a:t>
            </a:r>
            <a:r>
              <a:rPr lang="it-IT" dirty="0" err="1"/>
              <a:t>Italian</a:t>
            </a:r>
            <a:r>
              <a:rPr lang="it-IT" dirty="0"/>
              <a:t> case</a:t>
            </a:r>
          </a:p>
        </p:txBody>
      </p:sp>
      <p:sp>
        <p:nvSpPr>
          <p:cNvPr id="3" name="Segnaposto testo 2">
            <a:extLst>
              <a:ext uri="{FF2B5EF4-FFF2-40B4-BE49-F238E27FC236}">
                <a16:creationId xmlns:a16="http://schemas.microsoft.com/office/drawing/2014/main" id="{B9A166C4-7C07-F9DE-4D70-578676BC2D06}"/>
              </a:ext>
            </a:extLst>
          </p:cNvPr>
          <p:cNvSpPr>
            <a:spLocks noGrp="1"/>
          </p:cNvSpPr>
          <p:nvPr>
            <p:ph type="body" idx="1"/>
          </p:nvPr>
        </p:nvSpPr>
        <p:spPr/>
        <p:txBody>
          <a:bodyPr/>
          <a:lstStyle/>
          <a:p>
            <a:endParaRPr lang="it-IT"/>
          </a:p>
        </p:txBody>
      </p:sp>
    </p:spTree>
    <p:extLst>
      <p:ext uri="{BB962C8B-B14F-4D97-AF65-F5344CB8AC3E}">
        <p14:creationId xmlns:p14="http://schemas.microsoft.com/office/powerpoint/2010/main" val="30613211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FC3AF19-C78E-7591-301F-9885AFFA9C36}"/>
              </a:ext>
            </a:extLst>
          </p:cNvPr>
          <p:cNvSpPr>
            <a:spLocks noGrp="1"/>
          </p:cNvSpPr>
          <p:nvPr>
            <p:ph type="title"/>
          </p:nvPr>
        </p:nvSpPr>
        <p:spPr/>
        <p:txBody>
          <a:bodyPr/>
          <a:lstStyle/>
          <a:p>
            <a:r>
              <a:rPr lang="it-IT" dirty="0" err="1"/>
              <a:t>Italian</a:t>
            </a:r>
            <a:r>
              <a:rPr lang="it-IT" dirty="0"/>
              <a:t> rules on residence of </a:t>
            </a:r>
            <a:r>
              <a:rPr lang="it-IT" dirty="0" err="1"/>
              <a:t>Individuals</a:t>
            </a:r>
            <a:endParaRPr lang="it-IT" dirty="0"/>
          </a:p>
        </p:txBody>
      </p:sp>
      <p:sp>
        <p:nvSpPr>
          <p:cNvPr id="3" name="Segnaposto contenuto 2">
            <a:extLst>
              <a:ext uri="{FF2B5EF4-FFF2-40B4-BE49-F238E27FC236}">
                <a16:creationId xmlns:a16="http://schemas.microsoft.com/office/drawing/2014/main" id="{CCE7E758-F980-0C4D-C8D8-52373F504B61}"/>
              </a:ext>
            </a:extLst>
          </p:cNvPr>
          <p:cNvSpPr>
            <a:spLocks noGrp="1"/>
          </p:cNvSpPr>
          <p:nvPr>
            <p:ph idx="1"/>
          </p:nvPr>
        </p:nvSpPr>
        <p:spPr>
          <a:xfrm>
            <a:off x="1104293" y="2209801"/>
            <a:ext cx="8946541" cy="4195481"/>
          </a:xfrm>
        </p:spPr>
        <p:txBody>
          <a:bodyPr>
            <a:normAutofit fontScale="70000" lnSpcReduction="20000"/>
          </a:bodyPr>
          <a:lstStyle/>
          <a:p>
            <a:pPr>
              <a:buNone/>
            </a:pPr>
            <a:r>
              <a:rPr lang="en-US" dirty="0"/>
              <a:t>We said that “International Tax Law” consists the set of domestic rules governing the tax treatment of cases that cross national borders</a:t>
            </a:r>
            <a:r>
              <a:rPr lang="en-US" dirty="0">
                <a:sym typeface="Wingdings" panose="05000000000000000000" pitchFamily="2" charset="2"/>
              </a:rPr>
              <a:t> let us now face the example of the Italian set of rules</a:t>
            </a:r>
            <a:endParaRPr lang="en-US" dirty="0"/>
          </a:p>
          <a:p>
            <a:pPr>
              <a:buNone/>
            </a:pPr>
            <a:r>
              <a:rPr lang="en-US" b="1" dirty="0"/>
              <a:t>Article 2</a:t>
            </a:r>
            <a:r>
              <a:rPr lang="en-US" dirty="0"/>
              <a:t> of the relevant legislation defines individuals liable to IRPEF as “natural persons who are resident and non-resident in the territory of the State,” thereby introducing the concept of tax residence. The determination of tax residence is crucial for the application of the </a:t>
            </a:r>
            <a:r>
              <a:rPr lang="en-US" b="1" dirty="0"/>
              <a:t>worldwide taxation principle</a:t>
            </a:r>
            <a:r>
              <a:rPr lang="en-US" dirty="0"/>
              <a:t>, as stipulated in Article 3. Under this principle, residents are subject to income tax on their global income, irrespective of its source (i.e., whether produced in Italy or abroad). In contrast, non-residents are taxed solely on income derived from Italian sources.</a:t>
            </a:r>
          </a:p>
          <a:p>
            <a:pPr>
              <a:buNone/>
            </a:pPr>
            <a:r>
              <a:rPr lang="en-US" b="1" dirty="0"/>
              <a:t>Paragraph 2 of Article 2</a:t>
            </a:r>
            <a:r>
              <a:rPr lang="en-US" dirty="0"/>
              <a:t> provides that, for income tax purposes, individuals are considered residents if, for the majority of the tax period, they are either registered in the population register of residents (</a:t>
            </a:r>
            <a:r>
              <a:rPr lang="en-US" b="1" dirty="0"/>
              <a:t>formal criterion</a:t>
            </a:r>
            <a:r>
              <a:rPr lang="en-US" dirty="0"/>
              <a:t>) or maintain their domicile or habitual residence within the territory of the State pursuant to the Civil Code (</a:t>
            </a:r>
            <a:r>
              <a:rPr lang="en-US" b="1" dirty="0"/>
              <a:t>substantive criterion</a:t>
            </a:r>
            <a:r>
              <a:rPr lang="en-US" dirty="0"/>
              <a:t>).</a:t>
            </a:r>
          </a:p>
          <a:p>
            <a:pPr>
              <a:buNone/>
            </a:pPr>
            <a:r>
              <a:rPr lang="en-US" dirty="0"/>
              <a:t>The expression “for the most part of the tax period” denotes a duration exceeding six months (i.e., 183 days, or 184 in leap years). For natural persons, the tax period corresponds to the calendar year. For legal entities, however, it refers to the financial year, which typically aligns with the calendar year, though it may span more than twelve months or cross over two calendar years, provided it does not exceed twenty-four months for tax purposes.</a:t>
            </a:r>
          </a:p>
          <a:p>
            <a:endParaRPr lang="it-IT" dirty="0"/>
          </a:p>
        </p:txBody>
      </p:sp>
    </p:spTree>
    <p:extLst>
      <p:ext uri="{BB962C8B-B14F-4D97-AF65-F5344CB8AC3E}">
        <p14:creationId xmlns:p14="http://schemas.microsoft.com/office/powerpoint/2010/main" val="5114505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2961D6F-7A78-BBC1-A6C5-02BB0ACCDAB3}"/>
              </a:ext>
            </a:extLst>
          </p:cNvPr>
          <p:cNvSpPr>
            <a:spLocks noGrp="1"/>
          </p:cNvSpPr>
          <p:nvPr>
            <p:ph type="title"/>
          </p:nvPr>
        </p:nvSpPr>
        <p:spPr/>
        <p:txBody>
          <a:bodyPr/>
          <a:lstStyle/>
          <a:p>
            <a:r>
              <a:rPr lang="it-IT" dirty="0" err="1"/>
              <a:t>Economic</a:t>
            </a:r>
            <a:r>
              <a:rPr lang="it-IT" dirty="0"/>
              <a:t> and social </a:t>
            </a:r>
            <a:r>
              <a:rPr lang="it-IT" dirty="0" err="1"/>
              <a:t>dimension</a:t>
            </a:r>
            <a:r>
              <a:rPr lang="it-IT" dirty="0"/>
              <a:t> of residence</a:t>
            </a:r>
          </a:p>
        </p:txBody>
      </p:sp>
      <p:sp>
        <p:nvSpPr>
          <p:cNvPr id="3" name="Segnaposto contenuto 2">
            <a:extLst>
              <a:ext uri="{FF2B5EF4-FFF2-40B4-BE49-F238E27FC236}">
                <a16:creationId xmlns:a16="http://schemas.microsoft.com/office/drawing/2014/main" id="{925824F7-D3D2-C8A0-2B7B-F028B3E80D3A}"/>
              </a:ext>
            </a:extLst>
          </p:cNvPr>
          <p:cNvSpPr>
            <a:spLocks noGrp="1"/>
          </p:cNvSpPr>
          <p:nvPr>
            <p:ph idx="1"/>
          </p:nvPr>
        </p:nvSpPr>
        <p:spPr/>
        <p:txBody>
          <a:bodyPr>
            <a:normAutofit fontScale="92500" lnSpcReduction="10000"/>
          </a:bodyPr>
          <a:lstStyle/>
          <a:p>
            <a:pPr>
              <a:buNone/>
            </a:pPr>
            <a:r>
              <a:rPr lang="en-US" dirty="0"/>
              <a:t>To qualify as a tax resident, meeting either of the aforementioned criteria is sufficient.</a:t>
            </a:r>
          </a:p>
          <a:p>
            <a:pPr>
              <a:buNone/>
            </a:pPr>
            <a:r>
              <a:rPr lang="en-US" dirty="0"/>
              <a:t>According to both the Italian tax authorities  and the Court of Cassation, the formal criterion—namely, registration in the resident population register—constitutes an irrebuttable presumption of tax residence. For example, an individual who resides abroad on a permanent basis but remains listed in the resident population register will continue to be deemed an Italian resident and, consequently, remain subject to IRPEF.</a:t>
            </a:r>
          </a:p>
          <a:p>
            <a:pPr>
              <a:buNone/>
            </a:pPr>
            <a:r>
              <a:rPr lang="en-US" dirty="0"/>
              <a:t>Conversely, the absence of the formal criterion (i.e., non-registration in the population register) does not automatically negate tax residence. If the substantive criterion is met, the individual may still be regarded as fiscally resident and therefore subject to IRPEF.</a:t>
            </a:r>
          </a:p>
          <a:p>
            <a:pPr>
              <a:buNone/>
            </a:pPr>
            <a:r>
              <a:rPr lang="en-US" dirty="0"/>
              <a:t>Ultimately, it is the responsibility of the tax authorities to demonstrate that the legal requirements for tax residence in Italy are satisfied.</a:t>
            </a:r>
          </a:p>
          <a:p>
            <a:endParaRPr lang="it-IT" dirty="0"/>
          </a:p>
        </p:txBody>
      </p:sp>
    </p:spTree>
    <p:extLst>
      <p:ext uri="{BB962C8B-B14F-4D97-AF65-F5344CB8AC3E}">
        <p14:creationId xmlns:p14="http://schemas.microsoft.com/office/powerpoint/2010/main" val="13603235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624AF11-2A57-A271-4AB2-3976103C6E30}"/>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1EE0092B-51B6-AE4B-6B00-400CBF91FABE}"/>
              </a:ext>
            </a:extLst>
          </p:cNvPr>
          <p:cNvSpPr>
            <a:spLocks noGrp="1"/>
          </p:cNvSpPr>
          <p:nvPr>
            <p:ph idx="1"/>
          </p:nvPr>
        </p:nvSpPr>
        <p:spPr/>
        <p:txBody>
          <a:bodyPr>
            <a:normAutofit fontScale="85000" lnSpcReduction="20000"/>
          </a:bodyPr>
          <a:lstStyle/>
          <a:p>
            <a:pPr algn="just"/>
            <a:r>
              <a:rPr lang="en-US" dirty="0"/>
              <a:t>Pursuant to Article 43 of the Italian Civil Code, residence is defined as the place where an individual has their habitual abode. </a:t>
            </a:r>
          </a:p>
          <a:p>
            <a:pPr algn="just"/>
            <a:r>
              <a:rPr lang="en-US" dirty="0"/>
              <a:t>According to the prevailing interpretation, the concept of residence is based on two essential components: an objective element, namely the actual and continuous presence of the individual in a given location, and a subjective element, represented by the individual’s intention to reside there permanently. This intention is inferred from habitual </a:t>
            </a:r>
            <a:r>
              <a:rPr lang="en-US" dirty="0" err="1"/>
              <a:t>behaviours</a:t>
            </a:r>
            <a:r>
              <a:rPr lang="en-US" dirty="0"/>
              <a:t> and the establishment of regular social relationships (4).Article 43 further defines domicile as the location where a person has the principal </a:t>
            </a:r>
            <a:r>
              <a:rPr lang="en-US" dirty="0" err="1"/>
              <a:t>centre</a:t>
            </a:r>
            <a:r>
              <a:rPr lang="en-US" dirty="0"/>
              <a:t> of their personal and economic interests. </a:t>
            </a:r>
          </a:p>
          <a:p>
            <a:pPr algn="just"/>
            <a:r>
              <a:rPr lang="en-US" dirty="0"/>
              <a:t>Some scholars think that such interests are exclusively economic and financial in nature, thereby excluding moral, social, or emotional considerations. However, a broader and more widely accepted interpretation—especially in case law—contends that domicile encompasses not only financial and economic matters but also moral, social, and affective elements. This broader conception aligns closely with the notion of the “</a:t>
            </a:r>
            <a:r>
              <a:rPr lang="en-US" dirty="0" err="1"/>
              <a:t>centre</a:t>
            </a:r>
            <a:r>
              <a:rPr lang="en-US" dirty="0"/>
              <a:t> of vital interests” as articulated in Article 4 of the OECD Model Tax Convention.</a:t>
            </a:r>
            <a:endParaRPr lang="it-IT" dirty="0"/>
          </a:p>
        </p:txBody>
      </p:sp>
    </p:spTree>
    <p:extLst>
      <p:ext uri="{BB962C8B-B14F-4D97-AF65-F5344CB8AC3E}">
        <p14:creationId xmlns:p14="http://schemas.microsoft.com/office/powerpoint/2010/main" val="27116636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9954DD5-6E8F-75C5-C8EC-0CC4609DAECB}"/>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D9AD9898-979B-59A0-5EB0-F1A0E5A09A3A}"/>
              </a:ext>
            </a:extLst>
          </p:cNvPr>
          <p:cNvSpPr>
            <a:spLocks noGrp="1"/>
          </p:cNvSpPr>
          <p:nvPr>
            <p:ph idx="1"/>
          </p:nvPr>
        </p:nvSpPr>
        <p:spPr/>
        <p:txBody>
          <a:bodyPr>
            <a:normAutofit fontScale="77500" lnSpcReduction="20000"/>
          </a:bodyPr>
          <a:lstStyle/>
          <a:p>
            <a:r>
              <a:rPr lang="en-US" dirty="0"/>
              <a:t>In practice, the latter interpretation has been more readily adopted by the Italian tax authorities and frequently upheld by the judiciary. This is partly due to the relative ease of identifying and substantiating the location of an individual’s affective and social connections, compared to their financial interests, which may be distributed across multiple jurisdictions.</a:t>
            </a:r>
          </a:p>
          <a:p>
            <a:r>
              <a:rPr lang="en-US" dirty="0"/>
              <a:t>From a methodological standpoint, identifying an individual’s principal place of business or financial interest—when compared to secondary locations—often relies on quantitative criteria. In contrast, assessing family, social, emotional, and moral relationships necessitates the application of qualitative criteria, given that these dimensions cannot be evaluated solely in numerical terms.</a:t>
            </a:r>
          </a:p>
          <a:p>
            <a:r>
              <a:rPr lang="en-US" dirty="0"/>
              <a:t>Where a comprehensive evaluation of all relevant factors (economic, financial, social, emotional, etc.) fails to definitively determine the location of the individual’s principal </a:t>
            </a:r>
            <a:r>
              <a:rPr lang="en-US" dirty="0" err="1"/>
              <a:t>centre</a:t>
            </a:r>
            <a:r>
              <a:rPr lang="en-US" dirty="0"/>
              <a:t> of interests, a question arises regarding which criterion should be afforded precedence. J</a:t>
            </a:r>
          </a:p>
          <a:p>
            <a:r>
              <a:rPr lang="en-US" dirty="0"/>
              <a:t>Case-law on this issue remains inconsistent. In certain decisions, the Italian Court of Cassation has emphasized the primacy of personal and familial ties, while in others—including more recent rulings—it has explicitly rejected such precedence.</a:t>
            </a:r>
            <a:endParaRPr lang="it-IT" dirty="0"/>
          </a:p>
        </p:txBody>
      </p:sp>
    </p:spTree>
    <p:extLst>
      <p:ext uri="{BB962C8B-B14F-4D97-AF65-F5344CB8AC3E}">
        <p14:creationId xmlns:p14="http://schemas.microsoft.com/office/powerpoint/2010/main" val="21169031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9AE709D-2074-8787-8AC8-051E728D0993}"/>
              </a:ext>
            </a:extLst>
          </p:cNvPr>
          <p:cNvSpPr>
            <a:spLocks noGrp="1"/>
          </p:cNvSpPr>
          <p:nvPr>
            <p:ph type="title"/>
          </p:nvPr>
        </p:nvSpPr>
        <p:spPr/>
        <p:txBody>
          <a:bodyPr/>
          <a:lstStyle/>
          <a:p>
            <a:r>
              <a:rPr lang="it-IT" dirty="0"/>
              <a:t>The new </a:t>
            </a:r>
            <a:r>
              <a:rPr lang="it-IT" dirty="0" err="1"/>
              <a:t>provision</a:t>
            </a:r>
            <a:endParaRPr lang="it-IT" dirty="0"/>
          </a:p>
        </p:txBody>
      </p:sp>
      <p:sp>
        <p:nvSpPr>
          <p:cNvPr id="3" name="Segnaposto contenuto 2">
            <a:extLst>
              <a:ext uri="{FF2B5EF4-FFF2-40B4-BE49-F238E27FC236}">
                <a16:creationId xmlns:a16="http://schemas.microsoft.com/office/drawing/2014/main" id="{38011F29-6FEA-7F59-DBD5-4BB35F84BC79}"/>
              </a:ext>
            </a:extLst>
          </p:cNvPr>
          <p:cNvSpPr>
            <a:spLocks noGrp="1"/>
          </p:cNvSpPr>
          <p:nvPr>
            <p:ph idx="1"/>
          </p:nvPr>
        </p:nvSpPr>
        <p:spPr/>
        <p:txBody>
          <a:bodyPr/>
          <a:lstStyle/>
          <a:p>
            <a:pPr algn="just"/>
            <a:r>
              <a:rPr lang="en-US" dirty="0"/>
              <a:t>The residence of individuals has been recently modified </a:t>
            </a:r>
            <a:r>
              <a:rPr lang="en-US" dirty="0">
                <a:sym typeface="Wingdings" panose="05000000000000000000" pitchFamily="2" charset="2"/>
              </a:rPr>
              <a:t> now art. 2 provides that “For the application of this provision, domicile is considered to be the place where the personal and family relationships of the individual primarily develop”  The current Italian regulation expressly prioritizes the individual’s “personal and family relationships.”</a:t>
            </a:r>
          </a:p>
          <a:p>
            <a:pPr algn="just"/>
            <a:endParaRPr lang="it-IT" dirty="0"/>
          </a:p>
        </p:txBody>
      </p:sp>
    </p:spTree>
    <p:extLst>
      <p:ext uri="{BB962C8B-B14F-4D97-AF65-F5344CB8AC3E}">
        <p14:creationId xmlns:p14="http://schemas.microsoft.com/office/powerpoint/2010/main" val="35649989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5DF5DDF-825B-E3E9-14B8-B90563B4DE3E}"/>
              </a:ext>
            </a:extLst>
          </p:cNvPr>
          <p:cNvSpPr>
            <a:spLocks noGrp="1"/>
          </p:cNvSpPr>
          <p:nvPr>
            <p:ph type="title"/>
          </p:nvPr>
        </p:nvSpPr>
        <p:spPr/>
        <p:txBody>
          <a:bodyPr/>
          <a:lstStyle/>
          <a:p>
            <a:r>
              <a:rPr lang="it-IT" dirty="0"/>
              <a:t>The anti-</a:t>
            </a:r>
            <a:r>
              <a:rPr lang="it-IT" dirty="0" err="1"/>
              <a:t>avoidance</a:t>
            </a:r>
            <a:r>
              <a:rPr lang="it-IT" dirty="0"/>
              <a:t> </a:t>
            </a:r>
            <a:r>
              <a:rPr lang="it-IT" dirty="0" err="1"/>
              <a:t>provision</a:t>
            </a:r>
            <a:endParaRPr lang="it-IT" dirty="0"/>
          </a:p>
        </p:txBody>
      </p:sp>
      <p:sp>
        <p:nvSpPr>
          <p:cNvPr id="3" name="Segnaposto contenuto 2">
            <a:extLst>
              <a:ext uri="{FF2B5EF4-FFF2-40B4-BE49-F238E27FC236}">
                <a16:creationId xmlns:a16="http://schemas.microsoft.com/office/drawing/2014/main" id="{2B4D24E5-CADE-0B72-FDF3-52EEDA1549D0}"/>
              </a:ext>
            </a:extLst>
          </p:cNvPr>
          <p:cNvSpPr>
            <a:spLocks noGrp="1"/>
          </p:cNvSpPr>
          <p:nvPr>
            <p:ph idx="1"/>
          </p:nvPr>
        </p:nvSpPr>
        <p:spPr/>
        <p:txBody>
          <a:bodyPr>
            <a:normAutofit fontScale="85000" lnSpcReduction="20000"/>
          </a:bodyPr>
          <a:lstStyle/>
          <a:p>
            <a:pPr algn="just"/>
            <a:r>
              <a:rPr lang="en-US" dirty="0"/>
              <a:t>A new anti-avoidance rule was added to these provisions, aimed at counteracting the avoidance schemes of transferring residence to tax havens, while maintaining the domicile or actual residence in Italy. </a:t>
            </a:r>
          </a:p>
          <a:p>
            <a:pPr algn="just"/>
            <a:r>
              <a:rPr lang="en-US" dirty="0"/>
              <a:t> Article 2, paragraph 2-bis, reads: “unless proven otherwise, Italian citizens who have been removed from the registers of the resident population and emigrated to States or territories with a privileged tax regime, as determined by decree of the Minister of Finance to be published in the Official Journal, shall also be considered residents”.  </a:t>
            </a:r>
          </a:p>
          <a:p>
            <a:pPr algn="just"/>
            <a:r>
              <a:rPr lang="en-US" dirty="0"/>
              <a:t>This new rule places a relative presumption on Italian citizens who transfer their residence to tax havens, laying on them the burden of proving that they actually reside in such countries. In order to prove that they are not tax resident in Italy, the Italian citizen—and not the tax authorities—must produce evidence that they are neither resident nor domiciled in Italy under the Civil Code.         </a:t>
            </a:r>
          </a:p>
          <a:p>
            <a:pPr algn="just"/>
            <a:r>
              <a:rPr lang="en-US" dirty="0"/>
              <a:t>In the case of foreigners, instead, it is the tax authorities that have to prove the substantive requirement, i.e. that they have a domicile or residence in Italy pursuant to the Civil Code.</a:t>
            </a:r>
            <a:endParaRPr lang="it-IT" dirty="0"/>
          </a:p>
        </p:txBody>
      </p:sp>
    </p:spTree>
    <p:extLst>
      <p:ext uri="{BB962C8B-B14F-4D97-AF65-F5344CB8AC3E}">
        <p14:creationId xmlns:p14="http://schemas.microsoft.com/office/powerpoint/2010/main" val="12636443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3BD3088-28AE-8823-8B9C-31A22F4BB42A}"/>
              </a:ext>
            </a:extLst>
          </p:cNvPr>
          <p:cNvSpPr>
            <a:spLocks noGrp="1"/>
          </p:cNvSpPr>
          <p:nvPr>
            <p:ph type="title"/>
          </p:nvPr>
        </p:nvSpPr>
        <p:spPr/>
        <p:txBody>
          <a:bodyPr/>
          <a:lstStyle/>
          <a:p>
            <a:r>
              <a:rPr lang="it-IT" b="1" dirty="0">
                <a:solidFill>
                  <a:srgbClr val="FF0000"/>
                </a:solidFill>
              </a:rPr>
              <a:t>Check Point</a:t>
            </a:r>
          </a:p>
        </p:txBody>
      </p:sp>
      <p:sp>
        <p:nvSpPr>
          <p:cNvPr id="3" name="Segnaposto contenuto 2">
            <a:extLst>
              <a:ext uri="{FF2B5EF4-FFF2-40B4-BE49-F238E27FC236}">
                <a16:creationId xmlns:a16="http://schemas.microsoft.com/office/drawing/2014/main" id="{AE5EC05F-F794-B559-6D33-C3769A9F4B45}"/>
              </a:ext>
            </a:extLst>
          </p:cNvPr>
          <p:cNvSpPr>
            <a:spLocks noGrp="1"/>
          </p:cNvSpPr>
          <p:nvPr>
            <p:ph idx="1"/>
          </p:nvPr>
        </p:nvSpPr>
        <p:spPr/>
        <p:txBody>
          <a:bodyPr/>
          <a:lstStyle/>
          <a:p>
            <a:r>
              <a:rPr lang="it-IT" dirty="0" err="1"/>
              <a:t>What</a:t>
            </a:r>
            <a:r>
              <a:rPr lang="it-IT" dirty="0"/>
              <a:t> </a:t>
            </a:r>
            <a:r>
              <a:rPr lang="it-IT" dirty="0" err="1"/>
              <a:t>is</a:t>
            </a:r>
            <a:r>
              <a:rPr lang="it-IT" dirty="0"/>
              <a:t> the </a:t>
            </a:r>
            <a:r>
              <a:rPr lang="it-IT" dirty="0" err="1"/>
              <a:t>definition</a:t>
            </a:r>
            <a:r>
              <a:rPr lang="it-IT" dirty="0"/>
              <a:t> of residence </a:t>
            </a:r>
            <a:r>
              <a:rPr lang="it-IT" dirty="0" err="1"/>
              <a:t>according</a:t>
            </a:r>
            <a:r>
              <a:rPr lang="it-IT" dirty="0"/>
              <a:t> to </a:t>
            </a:r>
            <a:r>
              <a:rPr lang="it-IT" dirty="0" err="1"/>
              <a:t>Italian</a:t>
            </a:r>
            <a:r>
              <a:rPr lang="it-IT" dirty="0"/>
              <a:t> rules?</a:t>
            </a:r>
          </a:p>
          <a:p>
            <a:endParaRPr lang="it-IT" dirty="0"/>
          </a:p>
          <a:p>
            <a:r>
              <a:rPr lang="it-IT" dirty="0"/>
              <a:t>Do </a:t>
            </a:r>
            <a:r>
              <a:rPr lang="it-IT" dirty="0" err="1"/>
              <a:t>you</a:t>
            </a:r>
            <a:r>
              <a:rPr lang="it-IT" dirty="0"/>
              <a:t> </a:t>
            </a:r>
            <a:r>
              <a:rPr lang="it-IT" dirty="0" err="1"/>
              <a:t>see</a:t>
            </a:r>
            <a:r>
              <a:rPr lang="it-IT" dirty="0"/>
              <a:t> </a:t>
            </a:r>
            <a:r>
              <a:rPr lang="it-IT" dirty="0" err="1"/>
              <a:t>any</a:t>
            </a:r>
            <a:r>
              <a:rPr lang="it-IT" dirty="0"/>
              <a:t> cons in the </a:t>
            </a:r>
            <a:r>
              <a:rPr lang="it-IT" dirty="0" err="1"/>
              <a:t>lawmaker</a:t>
            </a:r>
            <a:r>
              <a:rPr lang="it-IT" dirty="0"/>
              <a:t> </a:t>
            </a:r>
            <a:r>
              <a:rPr lang="it-IT" dirty="0" err="1"/>
              <a:t>decision</a:t>
            </a:r>
            <a:r>
              <a:rPr lang="it-IT" dirty="0"/>
              <a:t> </a:t>
            </a:r>
            <a:r>
              <a:rPr lang="it-IT" dirty="0" err="1"/>
              <a:t>who</a:t>
            </a:r>
            <a:r>
              <a:rPr lang="it-IT" dirty="0"/>
              <a:t> </a:t>
            </a:r>
            <a:r>
              <a:rPr lang="it-IT" dirty="0" err="1"/>
              <a:t>finally</a:t>
            </a:r>
            <a:r>
              <a:rPr lang="it-IT" dirty="0"/>
              <a:t> </a:t>
            </a:r>
            <a:r>
              <a:rPr lang="it-IT" dirty="0" err="1"/>
              <a:t>introduced</a:t>
            </a:r>
            <a:r>
              <a:rPr lang="it-IT" dirty="0"/>
              <a:t> the </a:t>
            </a:r>
            <a:r>
              <a:rPr lang="it-IT" dirty="0" err="1"/>
              <a:t>prevalence</a:t>
            </a:r>
            <a:r>
              <a:rPr lang="it-IT" dirty="0"/>
              <a:t> of </a:t>
            </a:r>
            <a:r>
              <a:rPr lang="it-IT" dirty="0" err="1"/>
              <a:t>affective</a:t>
            </a:r>
            <a:r>
              <a:rPr lang="it-IT" dirty="0"/>
              <a:t> </a:t>
            </a:r>
            <a:r>
              <a:rPr lang="it-IT" dirty="0" err="1"/>
              <a:t>relationship</a:t>
            </a:r>
            <a:r>
              <a:rPr lang="it-IT" dirty="0"/>
              <a:t> </a:t>
            </a:r>
            <a:r>
              <a:rPr lang="it-IT" dirty="0" err="1"/>
              <a:t>criterion</a:t>
            </a:r>
            <a:r>
              <a:rPr lang="it-IT" dirty="0"/>
              <a:t>?</a:t>
            </a:r>
          </a:p>
          <a:p>
            <a:endParaRPr lang="it-IT" dirty="0"/>
          </a:p>
          <a:p>
            <a:r>
              <a:rPr lang="it-IT" dirty="0" err="1"/>
              <a:t>What</a:t>
            </a:r>
            <a:r>
              <a:rPr lang="it-IT" dirty="0"/>
              <a:t> </a:t>
            </a:r>
            <a:r>
              <a:rPr lang="it-IT" dirty="0" err="1"/>
              <a:t>is</a:t>
            </a:r>
            <a:r>
              <a:rPr lang="it-IT" dirty="0"/>
              <a:t> anti-</a:t>
            </a:r>
            <a:r>
              <a:rPr lang="it-IT" dirty="0" err="1"/>
              <a:t>avoidance</a:t>
            </a:r>
            <a:r>
              <a:rPr lang="it-IT" dirty="0"/>
              <a:t> rule ratio?</a:t>
            </a:r>
          </a:p>
        </p:txBody>
      </p:sp>
      <p:pic>
        <p:nvPicPr>
          <p:cNvPr id="5" name="Immagine 4" descr="corporate-tax-compliance-in-the-netherlands.jpg">
            <a:extLst>
              <a:ext uri="{FF2B5EF4-FFF2-40B4-BE49-F238E27FC236}">
                <a16:creationId xmlns:a16="http://schemas.microsoft.com/office/drawing/2014/main" id="{3C260396-7676-0264-994E-BF3432CB688C}"/>
              </a:ext>
            </a:extLst>
          </p:cNvPr>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9895567" y="4077343"/>
            <a:ext cx="1762139" cy="2370726"/>
          </a:xfrm>
          <a:prstGeom prst="rect">
            <a:avLst/>
          </a:prstGeom>
        </p:spPr>
      </p:pic>
    </p:spTree>
    <p:extLst>
      <p:ext uri="{BB962C8B-B14F-4D97-AF65-F5344CB8AC3E}">
        <p14:creationId xmlns:p14="http://schemas.microsoft.com/office/powerpoint/2010/main" val="25890773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098E193-DF8C-9C32-0A27-E6D8CB413FEE}"/>
              </a:ext>
            </a:extLst>
          </p:cNvPr>
          <p:cNvSpPr>
            <a:spLocks noGrp="1"/>
          </p:cNvSpPr>
          <p:nvPr>
            <p:ph type="title"/>
          </p:nvPr>
        </p:nvSpPr>
        <p:spPr/>
        <p:txBody>
          <a:bodyPr/>
          <a:lstStyle/>
          <a:p>
            <a:r>
              <a:rPr lang="it-IT" dirty="0"/>
              <a:t>Residence of corporations</a:t>
            </a:r>
          </a:p>
        </p:txBody>
      </p:sp>
      <p:sp>
        <p:nvSpPr>
          <p:cNvPr id="3" name="Segnaposto contenuto 2">
            <a:extLst>
              <a:ext uri="{FF2B5EF4-FFF2-40B4-BE49-F238E27FC236}">
                <a16:creationId xmlns:a16="http://schemas.microsoft.com/office/drawing/2014/main" id="{71B5DC7C-221D-F25E-EBC8-0273162C04B9}"/>
              </a:ext>
            </a:extLst>
          </p:cNvPr>
          <p:cNvSpPr>
            <a:spLocks noGrp="1"/>
          </p:cNvSpPr>
          <p:nvPr>
            <p:ph idx="1"/>
          </p:nvPr>
        </p:nvSpPr>
        <p:spPr>
          <a:xfrm>
            <a:off x="811658" y="1438382"/>
            <a:ext cx="9238195" cy="4810017"/>
          </a:xfrm>
        </p:spPr>
        <p:txBody>
          <a:bodyPr>
            <a:normAutofit fontScale="77500" lnSpcReduction="20000"/>
          </a:bodyPr>
          <a:lstStyle/>
          <a:p>
            <a:pPr algn="just"/>
            <a:r>
              <a:rPr lang="en-US" dirty="0"/>
              <a:t>As is the case for natural persons, the worldwide taxation principle applies to corporations (</a:t>
            </a:r>
            <a:r>
              <a:rPr lang="en-US" dirty="0" err="1"/>
              <a:t>società</a:t>
            </a:r>
            <a:r>
              <a:rPr lang="en-US" dirty="0"/>
              <a:t> di </a:t>
            </a:r>
            <a:r>
              <a:rPr lang="en-US" dirty="0" err="1"/>
              <a:t>capitali</a:t>
            </a:r>
            <a:r>
              <a:rPr lang="en-US" dirty="0"/>
              <a:t>) and partnerships (</a:t>
            </a:r>
            <a:r>
              <a:rPr lang="en-US" dirty="0" err="1"/>
              <a:t>società</a:t>
            </a:r>
            <a:r>
              <a:rPr lang="en-US" dirty="0"/>
              <a:t> di </a:t>
            </a:r>
            <a:r>
              <a:rPr lang="en-US" dirty="0" err="1"/>
              <a:t>persone</a:t>
            </a:r>
            <a:r>
              <a:rPr lang="en-US" dirty="0"/>
              <a:t>) only insofar as they are deemed tax residents in Italy. In contrast, non-resident entities are subject to taxation exclusively on income sourced within Italian territory.</a:t>
            </a:r>
          </a:p>
          <a:p>
            <a:pPr algn="just"/>
            <a:r>
              <a:rPr lang="en-US" dirty="0"/>
              <a:t>The concept of tax residence for partnerships is defined in Article 5, paragraph 3, letter d) of the TUIR, which states that “partnerships and associations shall be considered resident if, for the greater part of the tax period, they have their registered office, place of management, or main purpose located within the territory of the State.” </a:t>
            </a:r>
          </a:p>
          <a:p>
            <a:pPr algn="just"/>
            <a:r>
              <a:rPr lang="en-US" dirty="0"/>
              <a:t>These same criteria are also applicable to corporations, as stipulated in Article 73, paragraph 3 of the </a:t>
            </a:r>
            <a:r>
              <a:rPr lang="en-US" dirty="0" err="1"/>
              <a:t>TUIR.Accordingly</a:t>
            </a:r>
            <a:r>
              <a:rPr lang="en-US" dirty="0"/>
              <a:t>, the criteria for determining tax residence are as follows:(a) Registered office: the location specified in the articles or memorandum of association;(b) Place of management: the place where key decisions concerning the administration of the entity are made, i.e., where the corporate will is effectively formed;(c) Main purpose: the location (i.e., the territory) where the principal economic interests of the entity are concentrated and where its core business activities are actually conducted.</a:t>
            </a:r>
          </a:p>
          <a:p>
            <a:pPr algn="just"/>
            <a:r>
              <a:rPr lang="en-US" dirty="0"/>
              <a:t>Further analysis is warranted with respect to the concept of the “place of </a:t>
            </a:r>
            <a:r>
              <a:rPr lang="en-US" dirty="0" err="1"/>
              <a:t>management.”This</a:t>
            </a:r>
            <a:r>
              <a:rPr lang="en-US" dirty="0"/>
              <a:t> notion closely resembles the concept of place of effective management, which is commonly employed as a tie-breaker criterion in bilateral tax treaties, particularly in resolving dual-residence conflicts.</a:t>
            </a:r>
            <a:endParaRPr lang="it-IT" dirty="0"/>
          </a:p>
        </p:txBody>
      </p:sp>
    </p:spTree>
    <p:extLst>
      <p:ext uri="{BB962C8B-B14F-4D97-AF65-F5344CB8AC3E}">
        <p14:creationId xmlns:p14="http://schemas.microsoft.com/office/powerpoint/2010/main" val="18375290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AFA5660-E00F-C778-8D3E-18F5F03C40FD}"/>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4D38AB6D-9B81-E532-EA0F-1A321F301814}"/>
              </a:ext>
            </a:extLst>
          </p:cNvPr>
          <p:cNvSpPr>
            <a:spLocks noGrp="1"/>
          </p:cNvSpPr>
          <p:nvPr>
            <p:ph idx="1"/>
          </p:nvPr>
        </p:nvSpPr>
        <p:spPr/>
        <p:txBody>
          <a:bodyPr>
            <a:normAutofit fontScale="85000" lnSpcReduction="20000"/>
          </a:bodyPr>
          <a:lstStyle/>
          <a:p>
            <a:pPr algn="just"/>
            <a:r>
              <a:rPr lang="en-US" dirty="0"/>
              <a:t>Secondly, this definition is derived from legal scholarship addressing the interpretation of a similar concept contained in Article 25 of Law No. 218 of 1995, which governs private international law. </a:t>
            </a:r>
          </a:p>
          <a:p>
            <a:pPr algn="just"/>
            <a:r>
              <a:rPr lang="en-US" dirty="0"/>
              <a:t>According to this provision, when an entity's place of management is located within Italian territory, the entity—despite being incorporated abroad—is subject to Italian law (a doctrine formerly referred to as the company's nationality)</a:t>
            </a:r>
          </a:p>
          <a:p>
            <a:pPr algn="just"/>
            <a:r>
              <a:rPr lang="en-US" dirty="0"/>
              <a:t>Thirdly, in situations where managing directors are vested with broad operational powers, it is reasonable to consider the place of management to be the location where these individuals habitually and continuously perform their functions.</a:t>
            </a:r>
          </a:p>
          <a:p>
            <a:pPr algn="just"/>
            <a:r>
              <a:rPr lang="en-US" dirty="0"/>
              <a:t>Fourthly, when the board of directors plays only a limited role—perhaps convening infrequently to determine high-level strategy—while actual business operations, whether corporate (in the case of commercial companies) or institutional (for non-commercial entities), are delegated to executive officers, the place of management should be identified as the location where the general manager or other key executives carry out their duties </a:t>
            </a:r>
            <a:endParaRPr lang="it-IT" dirty="0"/>
          </a:p>
        </p:txBody>
      </p:sp>
    </p:spTree>
    <p:extLst>
      <p:ext uri="{BB962C8B-B14F-4D97-AF65-F5344CB8AC3E}">
        <p14:creationId xmlns:p14="http://schemas.microsoft.com/office/powerpoint/2010/main" val="23031803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CCAB65C-6D84-650E-4964-965A60C71B36}"/>
              </a:ext>
            </a:extLst>
          </p:cNvPr>
          <p:cNvSpPr>
            <a:spLocks noGrp="1"/>
          </p:cNvSpPr>
          <p:nvPr>
            <p:ph type="title"/>
          </p:nvPr>
        </p:nvSpPr>
        <p:spPr/>
        <p:txBody>
          <a:bodyPr/>
          <a:lstStyle/>
          <a:p>
            <a:endParaRPr lang="it-IT" dirty="0"/>
          </a:p>
        </p:txBody>
      </p:sp>
      <p:sp>
        <p:nvSpPr>
          <p:cNvPr id="3" name="Segnaposto contenuto 2">
            <a:extLst>
              <a:ext uri="{FF2B5EF4-FFF2-40B4-BE49-F238E27FC236}">
                <a16:creationId xmlns:a16="http://schemas.microsoft.com/office/drawing/2014/main" id="{4DFD36E2-653F-3FA4-434D-775BD138FE83}"/>
              </a:ext>
            </a:extLst>
          </p:cNvPr>
          <p:cNvSpPr>
            <a:spLocks noGrp="1"/>
          </p:cNvSpPr>
          <p:nvPr>
            <p:ph idx="1"/>
          </p:nvPr>
        </p:nvSpPr>
        <p:spPr>
          <a:xfrm>
            <a:off x="1047964" y="1171254"/>
            <a:ext cx="9001889" cy="5077145"/>
          </a:xfrm>
        </p:spPr>
        <p:txBody>
          <a:bodyPr>
            <a:normAutofit fontScale="70000" lnSpcReduction="20000"/>
          </a:bodyPr>
          <a:lstStyle/>
          <a:p>
            <a:pPr algn="just"/>
            <a:r>
              <a:rPr lang="en-US" dirty="0"/>
              <a:t>From this perspective, a foreign company cannot be deemed resident in Italy for tax purposes solely on the basis of the fact that its Italian parent company exercises management and coordination functions over the corporate group. Such a conclusion is only tenable if these functions amount to a de facto transfer or abdication of decision-making powers by the subsidiary's governing body, effectively reducing it to a mere executor of decisions made by others </a:t>
            </a:r>
          </a:p>
          <a:p>
            <a:pPr algn="just"/>
            <a:r>
              <a:rPr lang="en-US" dirty="0"/>
              <a:t>Through the application of the place of management criterion, the Italian tax authorities are often able to establish the tax residence in Italy of companies that are formally incorporated and registered abroad. This applies, in the first instance, to so-called “shell companies”—artificial legal constructions created primarily or exclusively to exploit the </a:t>
            </a:r>
            <a:r>
              <a:rPr lang="en-US" dirty="0" err="1"/>
              <a:t>favourable</a:t>
            </a:r>
            <a:r>
              <a:rPr lang="en-US" dirty="0"/>
              <a:t> tax regimes of low-tax jurisdictions. </a:t>
            </a:r>
          </a:p>
          <a:p>
            <a:pPr algn="just"/>
            <a:r>
              <a:rPr lang="en-US" dirty="0"/>
              <a:t>These are typically the most straightforward cases to pursue, as such companies often lack any substantive structure, maintain only nominal domiciles (frequently within law or accounting firms), and exhibit minimal </a:t>
            </a:r>
            <a:r>
              <a:rPr lang="en-US" dirty="0" err="1"/>
              <a:t>organisational</a:t>
            </a:r>
            <a:r>
              <a:rPr lang="en-US" dirty="0"/>
              <a:t> activity.</a:t>
            </a:r>
          </a:p>
          <a:p>
            <a:pPr algn="just"/>
            <a:r>
              <a:rPr lang="en-US" dirty="0"/>
              <a:t>More complex cases involve entities that appear to possess an operational structure abroad, yet, through a combination of circumstantial and documentary evidence, the tax authorities are nevertheless able to demonstrate that the company’s effective management is, in reality, situated in Italy</a:t>
            </a:r>
          </a:p>
          <a:p>
            <a:pPr algn="just"/>
            <a:r>
              <a:rPr lang="en-US" dirty="0"/>
              <a:t>As regards the “main purpose” (also referred to in Article 25 of Law no. 218 of 1995), the activity actually carried on must be taken into account and not that which can be inferred from the memorandum or articles of association. Its geographical location is sometimes far from easy to determine, as in the case of holding companies or companies operating online gaming platforms. In the first case, the purpose is in principle deemed not to be determined by the “nationality” or tax residence of the subsidiaries, while in the second case it was held that, if the platform is located and operated from abroad, the main purpose cannot be considered to be located in Italy, even if the activity is carried on there under a concession granted by the Italian authorities </a:t>
            </a:r>
            <a:endParaRPr lang="it-IT" dirty="0"/>
          </a:p>
        </p:txBody>
      </p:sp>
    </p:spTree>
    <p:extLst>
      <p:ext uri="{BB962C8B-B14F-4D97-AF65-F5344CB8AC3E}">
        <p14:creationId xmlns:p14="http://schemas.microsoft.com/office/powerpoint/2010/main" val="37363981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4027E29-F07A-8DDC-FE0D-27ECCE36AC4A}"/>
              </a:ext>
            </a:extLst>
          </p:cNvPr>
          <p:cNvSpPr>
            <a:spLocks noGrp="1"/>
          </p:cNvSpPr>
          <p:nvPr>
            <p:ph type="title"/>
          </p:nvPr>
        </p:nvSpPr>
        <p:spPr/>
        <p:txBody>
          <a:bodyPr/>
          <a:lstStyle/>
          <a:p>
            <a:r>
              <a:rPr lang="it-IT" dirty="0"/>
              <a:t>The new </a:t>
            </a:r>
            <a:r>
              <a:rPr lang="it-IT" dirty="0" err="1"/>
              <a:t>Italian</a:t>
            </a:r>
            <a:r>
              <a:rPr lang="it-IT" dirty="0"/>
              <a:t> </a:t>
            </a:r>
            <a:r>
              <a:rPr lang="it-IT" dirty="0" err="1"/>
              <a:t>provision</a:t>
            </a:r>
            <a:endParaRPr lang="it-IT" dirty="0"/>
          </a:p>
        </p:txBody>
      </p:sp>
      <p:sp>
        <p:nvSpPr>
          <p:cNvPr id="3" name="Segnaposto contenuto 2">
            <a:extLst>
              <a:ext uri="{FF2B5EF4-FFF2-40B4-BE49-F238E27FC236}">
                <a16:creationId xmlns:a16="http://schemas.microsoft.com/office/drawing/2014/main" id="{1CFDA6A3-8E3D-A22F-5B39-EFE6CD42A349}"/>
              </a:ext>
            </a:extLst>
          </p:cNvPr>
          <p:cNvSpPr>
            <a:spLocks noGrp="1"/>
          </p:cNvSpPr>
          <p:nvPr>
            <p:ph idx="1"/>
          </p:nvPr>
        </p:nvSpPr>
        <p:spPr/>
        <p:txBody>
          <a:bodyPr/>
          <a:lstStyle/>
          <a:p>
            <a:pPr algn="just"/>
            <a:r>
              <a:rPr lang="it-IT" dirty="0"/>
              <a:t>The </a:t>
            </a:r>
            <a:r>
              <a:rPr lang="it-IT" dirty="0" err="1"/>
              <a:t>Italian</a:t>
            </a:r>
            <a:r>
              <a:rPr lang="it-IT" dirty="0"/>
              <a:t> rule on residence of corporations </a:t>
            </a:r>
            <a:r>
              <a:rPr lang="it-IT" dirty="0" err="1"/>
              <a:t>has</a:t>
            </a:r>
            <a:r>
              <a:rPr lang="it-IT" dirty="0"/>
              <a:t> </a:t>
            </a:r>
            <a:r>
              <a:rPr lang="it-IT" dirty="0" err="1"/>
              <a:t>recently</a:t>
            </a:r>
            <a:r>
              <a:rPr lang="it-IT" dirty="0"/>
              <a:t> </a:t>
            </a:r>
            <a:r>
              <a:rPr lang="it-IT" dirty="0" err="1"/>
              <a:t>been</a:t>
            </a:r>
            <a:r>
              <a:rPr lang="it-IT" dirty="0"/>
              <a:t> </a:t>
            </a:r>
            <a:r>
              <a:rPr lang="it-IT" dirty="0" err="1"/>
              <a:t>modified</a:t>
            </a:r>
            <a:r>
              <a:rPr lang="it-IT" dirty="0"/>
              <a:t> </a:t>
            </a:r>
            <a:r>
              <a:rPr lang="it-IT" dirty="0" err="1"/>
              <a:t>as</a:t>
            </a:r>
            <a:r>
              <a:rPr lang="it-IT" dirty="0"/>
              <a:t> follows: «</a:t>
            </a:r>
            <a:r>
              <a:rPr lang="en-US" dirty="0"/>
              <a:t>for income tax purposes, companies and entities are considered residents if, for most of the tax period, they have their legal seat, effective management, or main ordinary management in the territory of the State”</a:t>
            </a:r>
          </a:p>
          <a:p>
            <a:pPr algn="just"/>
            <a:r>
              <a:rPr lang="en-US" dirty="0"/>
              <a:t>The “effective management” is considered to be the continuous and coordinated decision-making regarding the company's strategic issues as a whole.</a:t>
            </a:r>
          </a:p>
          <a:p>
            <a:pPr algn="just"/>
            <a:r>
              <a:rPr lang="en-US" dirty="0"/>
              <a:t>The “ordinary management” refers to the continuous and coordinated execution of routine management acts concerning the company as a whole.</a:t>
            </a:r>
          </a:p>
          <a:p>
            <a:endParaRPr lang="it-IT" dirty="0"/>
          </a:p>
        </p:txBody>
      </p:sp>
    </p:spTree>
    <p:extLst>
      <p:ext uri="{BB962C8B-B14F-4D97-AF65-F5344CB8AC3E}">
        <p14:creationId xmlns:p14="http://schemas.microsoft.com/office/powerpoint/2010/main" val="31575587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901FFEB-6632-6138-27DC-DCFA8EF910E5}"/>
              </a:ext>
            </a:extLst>
          </p:cNvPr>
          <p:cNvSpPr>
            <a:spLocks noGrp="1"/>
          </p:cNvSpPr>
          <p:nvPr>
            <p:ph type="title"/>
          </p:nvPr>
        </p:nvSpPr>
        <p:spPr/>
        <p:txBody>
          <a:bodyPr/>
          <a:lstStyle/>
          <a:p>
            <a:r>
              <a:rPr lang="it-IT" dirty="0" err="1"/>
              <a:t>Taxation</a:t>
            </a:r>
            <a:r>
              <a:rPr lang="it-IT" dirty="0"/>
              <a:t> of non </a:t>
            </a:r>
            <a:r>
              <a:rPr lang="it-IT" dirty="0" err="1"/>
              <a:t>residents</a:t>
            </a:r>
            <a:endParaRPr lang="it-IT" dirty="0"/>
          </a:p>
        </p:txBody>
      </p:sp>
      <p:sp>
        <p:nvSpPr>
          <p:cNvPr id="3" name="Segnaposto contenuto 2">
            <a:extLst>
              <a:ext uri="{FF2B5EF4-FFF2-40B4-BE49-F238E27FC236}">
                <a16:creationId xmlns:a16="http://schemas.microsoft.com/office/drawing/2014/main" id="{0BAEEF68-BF66-33FB-8776-78F05F413783}"/>
              </a:ext>
            </a:extLst>
          </p:cNvPr>
          <p:cNvSpPr>
            <a:spLocks noGrp="1"/>
          </p:cNvSpPr>
          <p:nvPr>
            <p:ph idx="1"/>
          </p:nvPr>
        </p:nvSpPr>
        <p:spPr>
          <a:xfrm>
            <a:off x="964276" y="1704110"/>
            <a:ext cx="9085577" cy="4544290"/>
          </a:xfrm>
        </p:spPr>
        <p:txBody>
          <a:bodyPr>
            <a:normAutofit fontScale="70000" lnSpcReduction="20000"/>
          </a:bodyPr>
          <a:lstStyle/>
          <a:p>
            <a:r>
              <a:rPr lang="en-US" dirty="0"/>
              <a:t>As previously explained, non-residents are subject to tax in Italy only on income earned within Italian territory. But how do we determine whether income is considered to be produced in Italy?</a:t>
            </a:r>
          </a:p>
          <a:p>
            <a:r>
              <a:rPr lang="en-US" dirty="0"/>
              <a:t>To make this determination, there must be a relevant connection—known as a connecting factor—between the income and the Italian territory. It is up to the legislator to define what this connecting factor is, as there may be several reasonable possibilities. For example, in the case of interest from a loan, the income could be linked to the country where the borrower resides, the place where the payment is made, or where the collateral is located.</a:t>
            </a:r>
          </a:p>
          <a:p>
            <a:r>
              <a:rPr lang="en-US" dirty="0"/>
              <a:t>Article 23 of the TUIR (Italian Income Tax Code) sets out specific connecting factors depending on the type of income, determining whether that income is taxable in Italy. Here are some examples:</a:t>
            </a:r>
          </a:p>
          <a:p>
            <a:pPr marL="457200" indent="-457200">
              <a:buAutoNum type="alphaLcParenBoth"/>
            </a:pPr>
            <a:r>
              <a:rPr lang="en-US" dirty="0"/>
              <a:t>Income from real estate: The key factor is where the property is located. If the property is in Italy, the income is taxed in Italy.</a:t>
            </a:r>
          </a:p>
          <a:p>
            <a:pPr marL="457200" indent="-457200">
              <a:buAutoNum type="alphaLcParenBoth"/>
            </a:pPr>
            <a:r>
              <a:rPr lang="en-US" dirty="0"/>
              <a:t>Capital gains: These are considered to be earned in Italy if the entity making the payment is the Italian State, an Italian tax resident, or a permanent establishment in Italy of a foreign entity. However, interest and other income earned by non-residents from deposits or bank/postal accounts in Italy are exempt from taxation</a:t>
            </a:r>
          </a:p>
          <a:p>
            <a:pPr marL="457200" indent="-457200">
              <a:buAutoNum type="alphaLcParenBoth"/>
            </a:pPr>
            <a:r>
              <a:rPr lang="en-US" dirty="0"/>
              <a:t>Employment income: This is taxable in Italy if the work is physically carried out within Italian territory.</a:t>
            </a:r>
          </a:p>
          <a:p>
            <a:pPr marL="457200" indent="-457200">
              <a:buAutoNum type="alphaLcParenBoth"/>
            </a:pPr>
            <a:r>
              <a:rPr lang="en-US" dirty="0"/>
              <a:t>Self-employment income: This is taxable in Italy when the professional activity is performed in the country.</a:t>
            </a:r>
            <a:endParaRPr lang="it-IT" dirty="0"/>
          </a:p>
        </p:txBody>
      </p:sp>
    </p:spTree>
    <p:extLst>
      <p:ext uri="{BB962C8B-B14F-4D97-AF65-F5344CB8AC3E}">
        <p14:creationId xmlns:p14="http://schemas.microsoft.com/office/powerpoint/2010/main" val="42789491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05212FC-9330-0D84-B1F0-3A85CF310DC3}"/>
              </a:ext>
            </a:extLst>
          </p:cNvPr>
          <p:cNvSpPr>
            <a:spLocks noGrp="1"/>
          </p:cNvSpPr>
          <p:nvPr>
            <p:ph type="title"/>
          </p:nvPr>
        </p:nvSpPr>
        <p:spPr/>
        <p:txBody>
          <a:bodyPr/>
          <a:lstStyle/>
          <a:p>
            <a:r>
              <a:rPr lang="it-IT" dirty="0"/>
              <a:t>…</a:t>
            </a:r>
          </a:p>
        </p:txBody>
      </p:sp>
      <p:sp>
        <p:nvSpPr>
          <p:cNvPr id="3" name="Segnaposto contenuto 2">
            <a:extLst>
              <a:ext uri="{FF2B5EF4-FFF2-40B4-BE49-F238E27FC236}">
                <a16:creationId xmlns:a16="http://schemas.microsoft.com/office/drawing/2014/main" id="{7CB654DF-B963-CC3D-8627-F6BD2B0D4A66}"/>
              </a:ext>
            </a:extLst>
          </p:cNvPr>
          <p:cNvSpPr>
            <a:spLocks noGrp="1"/>
          </p:cNvSpPr>
          <p:nvPr>
            <p:ph idx="1"/>
          </p:nvPr>
        </p:nvSpPr>
        <p:spPr/>
        <p:txBody>
          <a:bodyPr>
            <a:normAutofit fontScale="85000" lnSpcReduction="20000"/>
          </a:bodyPr>
          <a:lstStyle/>
          <a:p>
            <a:pPr marL="0" indent="0" algn="just">
              <a:buNone/>
            </a:pPr>
            <a:r>
              <a:rPr lang="en-US" dirty="0">
                <a:solidFill>
                  <a:schemeClr val="bg2">
                    <a:lumMod val="40000"/>
                    <a:lumOff val="60000"/>
                  </a:schemeClr>
                </a:solidFill>
              </a:rPr>
              <a:t>e) </a:t>
            </a:r>
            <a:r>
              <a:rPr lang="en-US" dirty="0"/>
              <a:t>Business profits: Non-residents are taxed on business income in Italy only if that income comes from a permanent establishment in Italy (see Article 23 </a:t>
            </a:r>
            <a:r>
              <a:rPr lang="en-US" dirty="0">
                <a:sym typeface="Wingdings" panose="05000000000000000000" pitchFamily="2" charset="2"/>
              </a:rPr>
              <a:t> </a:t>
            </a:r>
            <a:r>
              <a:rPr lang="en-US" dirty="0"/>
              <a:t>A “permanent establishment” is a fixed place of business through which the non-resident carries on their activity.</a:t>
            </a:r>
          </a:p>
          <a:p>
            <a:pPr marL="0" indent="0" algn="just">
              <a:buNone/>
            </a:pPr>
            <a:r>
              <a:rPr lang="en-US" dirty="0">
                <a:solidFill>
                  <a:schemeClr val="bg2">
                    <a:lumMod val="40000"/>
                    <a:lumOff val="60000"/>
                  </a:schemeClr>
                </a:solidFill>
              </a:rPr>
              <a:t>f) </a:t>
            </a:r>
            <a:r>
              <a:rPr lang="en-US" dirty="0"/>
              <a:t>Other income</a:t>
            </a:r>
            <a:r>
              <a:rPr lang="en-US" dirty="0">
                <a:sym typeface="Wingdings" panose="05000000000000000000" pitchFamily="2" charset="2"/>
              </a:rPr>
              <a:t> </a:t>
            </a:r>
            <a:r>
              <a:rPr lang="en-US" dirty="0"/>
              <a:t>This is a catch-all category (Article 67 TUIR). It is taxed in Italy if </a:t>
            </a:r>
            <a:r>
              <a:rPr lang="en-US" dirty="0" err="1"/>
              <a:t>either:The</a:t>
            </a:r>
            <a:r>
              <a:rPr lang="en-US" dirty="0"/>
              <a:t> asset that generates the income is located in Italy (e.g. selling a plot of land in Italy or shares in an Italian company).The income-producing activity happens in Italy (e.g. occasional freelance work done in Italy).However, the law excludes certain items to attract foreign capital, such as: Capital gains from selling small shareholdings in Italian companies listed on a regulated market</a:t>
            </a:r>
          </a:p>
          <a:p>
            <a:pPr marL="0" indent="0" algn="just">
              <a:buNone/>
            </a:pPr>
            <a:r>
              <a:rPr lang="en-US" b="1" dirty="0">
                <a:solidFill>
                  <a:schemeClr val="bg2">
                    <a:lumMod val="40000"/>
                    <a:lumOff val="60000"/>
                  </a:schemeClr>
                </a:solidFill>
              </a:rPr>
              <a:t>g) </a:t>
            </a:r>
            <a:r>
              <a:rPr lang="en-US" dirty="0"/>
              <a:t>Income from equity interests (Articles 5, 115, and 116 TUIR) deriving from resident companies and attributed to non-resident members are deemed to have been generated in the territory of the State. It should be borne in mind that in Italy, while companies are subject to a corporate income tax (IRES) and their members are taxed upon receiving a dividend, partnerships lack, for income tax purposes, an income that is subject to autonomous taxation, but attribute directly pro-rata to the partners the income they produce, which is then taxed in the hands of the partners (even if they are not residents), irrespective of the receipt of profits. </a:t>
            </a:r>
            <a:endParaRPr lang="it-IT" dirty="0"/>
          </a:p>
        </p:txBody>
      </p:sp>
    </p:spTree>
    <p:extLst>
      <p:ext uri="{BB962C8B-B14F-4D97-AF65-F5344CB8AC3E}">
        <p14:creationId xmlns:p14="http://schemas.microsoft.com/office/powerpoint/2010/main" val="14047496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2488A0C-F924-940C-A1BD-F48A6A679FA0}"/>
              </a:ext>
            </a:extLst>
          </p:cNvPr>
          <p:cNvSpPr>
            <a:spLocks noGrp="1"/>
          </p:cNvSpPr>
          <p:nvPr>
            <p:ph type="title"/>
          </p:nvPr>
        </p:nvSpPr>
        <p:spPr/>
        <p:txBody>
          <a:bodyPr/>
          <a:lstStyle/>
          <a:p>
            <a:r>
              <a:rPr lang="it-IT" dirty="0" err="1"/>
              <a:t>Permanent</a:t>
            </a:r>
            <a:r>
              <a:rPr lang="it-IT" dirty="0"/>
              <a:t> establishment </a:t>
            </a:r>
          </a:p>
        </p:txBody>
      </p:sp>
      <p:sp>
        <p:nvSpPr>
          <p:cNvPr id="3" name="Segnaposto contenuto 2">
            <a:extLst>
              <a:ext uri="{FF2B5EF4-FFF2-40B4-BE49-F238E27FC236}">
                <a16:creationId xmlns:a16="http://schemas.microsoft.com/office/drawing/2014/main" id="{DBE028D2-394B-5AAB-988F-BFFD1ACE55D2}"/>
              </a:ext>
            </a:extLst>
          </p:cNvPr>
          <p:cNvSpPr>
            <a:spLocks noGrp="1"/>
          </p:cNvSpPr>
          <p:nvPr>
            <p:ph idx="1"/>
          </p:nvPr>
        </p:nvSpPr>
        <p:spPr/>
        <p:txBody>
          <a:bodyPr/>
          <a:lstStyle/>
          <a:p>
            <a:pPr algn="just"/>
            <a:r>
              <a:rPr lang="en-US" dirty="0"/>
              <a:t>Conventions (especially double taxation treaties) have provided a definition of permanent establishment for over 80 years. Until 1 January 2004, the Italian legal system lacked a definition and relied more or less on the conventional one.        </a:t>
            </a:r>
          </a:p>
          <a:p>
            <a:pPr algn="just"/>
            <a:r>
              <a:rPr lang="en-US" dirty="0"/>
              <a:t> This notion plays a key role within the framework of income tax legislation since it represents the precondition for the taxation in Italy of business income produced by non-residents.</a:t>
            </a:r>
          </a:p>
          <a:p>
            <a:pPr algn="just"/>
            <a:r>
              <a:rPr lang="en-US" dirty="0"/>
              <a:t>In Italy the definition is very similar to the OECD one. Then it was modified to be more compliant with BEPS standard</a:t>
            </a:r>
          </a:p>
        </p:txBody>
      </p:sp>
    </p:spTree>
    <p:extLst>
      <p:ext uri="{BB962C8B-B14F-4D97-AF65-F5344CB8AC3E}">
        <p14:creationId xmlns:p14="http://schemas.microsoft.com/office/powerpoint/2010/main" val="40449943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428396-37DC-5AF8-2B3C-2BA88AAC0DEB}"/>
              </a:ext>
            </a:extLst>
          </p:cNvPr>
          <p:cNvSpPr>
            <a:spLocks noGrp="1"/>
          </p:cNvSpPr>
          <p:nvPr>
            <p:ph type="title"/>
          </p:nvPr>
        </p:nvSpPr>
        <p:spPr/>
        <p:txBody>
          <a:bodyPr/>
          <a:lstStyle/>
          <a:p>
            <a:r>
              <a:rPr lang="it-IT" dirty="0"/>
              <a:t>The new special </a:t>
            </a:r>
            <a:r>
              <a:rPr lang="it-IT" dirty="0" err="1"/>
              <a:t>form</a:t>
            </a:r>
            <a:r>
              <a:rPr lang="it-IT" dirty="0"/>
              <a:t> of PE in the </a:t>
            </a:r>
            <a:r>
              <a:rPr lang="it-IT" dirty="0" err="1"/>
              <a:t>Italian</a:t>
            </a:r>
            <a:r>
              <a:rPr lang="it-IT" dirty="0"/>
              <a:t> rule</a:t>
            </a:r>
          </a:p>
        </p:txBody>
      </p:sp>
      <p:sp>
        <p:nvSpPr>
          <p:cNvPr id="3" name="Segnaposto contenuto 2">
            <a:extLst>
              <a:ext uri="{FF2B5EF4-FFF2-40B4-BE49-F238E27FC236}">
                <a16:creationId xmlns:a16="http://schemas.microsoft.com/office/drawing/2014/main" id="{29C35522-E695-4E1F-948A-D4E25F67EE20}"/>
              </a:ext>
            </a:extLst>
          </p:cNvPr>
          <p:cNvSpPr>
            <a:spLocks noGrp="1"/>
          </p:cNvSpPr>
          <p:nvPr>
            <p:ph idx="1"/>
          </p:nvPr>
        </p:nvSpPr>
        <p:spPr/>
        <p:txBody>
          <a:bodyPr>
            <a:normAutofit fontScale="85000" lnSpcReduction="20000"/>
          </a:bodyPr>
          <a:lstStyle/>
          <a:p>
            <a:pPr algn="just"/>
            <a:r>
              <a:rPr lang="en-US" dirty="0"/>
              <a:t>Notably, Article 162, paragraph 2 now includes a positive example of a permanent establishment: a “significant and continuous economic presence in Italian territory that is structured such that no obvious physical footprint is required”. Although this specific formulation does not appear in the BEPS Multilateral Convention itself, it clearly echoes the OECD’s 2015 Final Report on the Digital Economy (Addressing the Tax Challenges of the Digital Economy), which introduced the idea of a “new nexus” grounded in a significant economic presence of a nonresident enterprise.</a:t>
            </a:r>
          </a:p>
          <a:p>
            <a:pPr algn="just"/>
            <a:r>
              <a:rPr lang="en-US" dirty="0"/>
              <a:t>Moreover, unlike the OECD Report’s guidance, the new provision does not offer concrete criteria to help interpreters identify what constitutes a “significant economic presence.”</a:t>
            </a:r>
          </a:p>
          <a:p>
            <a:pPr algn="just"/>
            <a:r>
              <a:rPr lang="en-US" dirty="0"/>
              <a:t>The negative examples of permanent establishments were also amended. Activities carried on at a fixed place of business must be of a preparatory or auxiliary character. Additionally, it broadened the definition of personal permanent establishment by extending its scope to include dependent agents who, even if they do not themselves enter into contracts with customers, act primarily to facilitate such contracts</a:t>
            </a:r>
            <a:endParaRPr lang="it-IT" dirty="0"/>
          </a:p>
        </p:txBody>
      </p:sp>
    </p:spTree>
    <p:extLst>
      <p:ext uri="{BB962C8B-B14F-4D97-AF65-F5344CB8AC3E}">
        <p14:creationId xmlns:p14="http://schemas.microsoft.com/office/powerpoint/2010/main" val="183244808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879816B-9D93-DD73-B776-861570903B4D}"/>
              </a:ext>
            </a:extLst>
          </p:cNvPr>
          <p:cNvSpPr>
            <a:spLocks noGrp="1"/>
          </p:cNvSpPr>
          <p:nvPr>
            <p:ph type="title"/>
          </p:nvPr>
        </p:nvSpPr>
        <p:spPr/>
        <p:txBody>
          <a:bodyPr/>
          <a:lstStyle/>
          <a:p>
            <a:r>
              <a:rPr lang="it-IT" dirty="0"/>
              <a:t>Check Point</a:t>
            </a:r>
          </a:p>
        </p:txBody>
      </p:sp>
      <p:sp>
        <p:nvSpPr>
          <p:cNvPr id="3" name="Segnaposto contenuto 2">
            <a:extLst>
              <a:ext uri="{FF2B5EF4-FFF2-40B4-BE49-F238E27FC236}">
                <a16:creationId xmlns:a16="http://schemas.microsoft.com/office/drawing/2014/main" id="{C9643796-C27D-7E63-32EA-684289B199DD}"/>
              </a:ext>
            </a:extLst>
          </p:cNvPr>
          <p:cNvSpPr>
            <a:spLocks noGrp="1"/>
          </p:cNvSpPr>
          <p:nvPr>
            <p:ph idx="1"/>
          </p:nvPr>
        </p:nvSpPr>
        <p:spPr/>
        <p:txBody>
          <a:bodyPr/>
          <a:lstStyle/>
          <a:p>
            <a:r>
              <a:rPr lang="it-IT" dirty="0" err="1"/>
              <a:t>Which</a:t>
            </a:r>
            <a:r>
              <a:rPr lang="it-IT" dirty="0"/>
              <a:t> are the new </a:t>
            </a:r>
            <a:r>
              <a:rPr lang="it-IT" dirty="0" err="1"/>
              <a:t>criterion</a:t>
            </a:r>
            <a:r>
              <a:rPr lang="it-IT" dirty="0"/>
              <a:t> for </a:t>
            </a:r>
            <a:r>
              <a:rPr lang="it-IT" dirty="0" err="1"/>
              <a:t>indentifying</a:t>
            </a:r>
            <a:r>
              <a:rPr lang="it-IT" dirty="0"/>
              <a:t> the residence of corporations?</a:t>
            </a:r>
          </a:p>
          <a:p>
            <a:endParaRPr lang="it-IT" dirty="0"/>
          </a:p>
          <a:p>
            <a:r>
              <a:rPr lang="it-IT" dirty="0" err="1"/>
              <a:t>Which</a:t>
            </a:r>
            <a:r>
              <a:rPr lang="it-IT" dirty="0"/>
              <a:t> </a:t>
            </a:r>
            <a:r>
              <a:rPr lang="it-IT" dirty="0" err="1"/>
              <a:t>is</a:t>
            </a:r>
            <a:r>
              <a:rPr lang="it-IT" dirty="0"/>
              <a:t> the tax treatment of non-</a:t>
            </a:r>
            <a:r>
              <a:rPr lang="it-IT" dirty="0" err="1"/>
              <a:t>residents</a:t>
            </a:r>
            <a:r>
              <a:rPr lang="it-IT" dirty="0"/>
              <a:t>?</a:t>
            </a:r>
          </a:p>
          <a:p>
            <a:endParaRPr lang="it-IT" dirty="0"/>
          </a:p>
          <a:p>
            <a:r>
              <a:rPr lang="it-IT" dirty="0"/>
              <a:t>Do </a:t>
            </a:r>
            <a:r>
              <a:rPr lang="it-IT" dirty="0" err="1"/>
              <a:t>you</a:t>
            </a:r>
            <a:r>
              <a:rPr lang="it-IT" dirty="0"/>
              <a:t> think </a:t>
            </a:r>
            <a:r>
              <a:rPr lang="it-IT" dirty="0" err="1"/>
              <a:t>that</a:t>
            </a:r>
            <a:r>
              <a:rPr lang="it-IT" dirty="0"/>
              <a:t> the </a:t>
            </a:r>
            <a:r>
              <a:rPr lang="en-US" dirty="0"/>
              <a:t>“significant economic presence” criterion can work for digital PE?</a:t>
            </a:r>
            <a:endParaRPr lang="it-IT" dirty="0"/>
          </a:p>
          <a:p>
            <a:endParaRPr lang="it-IT" dirty="0"/>
          </a:p>
          <a:p>
            <a:endParaRPr lang="it-IT" dirty="0"/>
          </a:p>
          <a:p>
            <a:endParaRPr lang="it-IT" dirty="0"/>
          </a:p>
        </p:txBody>
      </p:sp>
    </p:spTree>
    <p:extLst>
      <p:ext uri="{BB962C8B-B14F-4D97-AF65-F5344CB8AC3E}">
        <p14:creationId xmlns:p14="http://schemas.microsoft.com/office/powerpoint/2010/main" val="1428769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e">
  <a:themeElements>
    <a:clrScheme name="Ione">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e">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e">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200</TotalTime>
  <Words>8355</Words>
  <Application>Microsoft Office PowerPoint</Application>
  <PresentationFormat>Widescreen</PresentationFormat>
  <Paragraphs>224</Paragraphs>
  <Slides>49</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49</vt:i4>
      </vt:variant>
    </vt:vector>
  </HeadingPairs>
  <TitlesOfParts>
    <vt:vector size="53" baseType="lpstr">
      <vt:lpstr>Century Gothic</vt:lpstr>
      <vt:lpstr>Wingdings</vt:lpstr>
      <vt:lpstr>Wingdings 3</vt:lpstr>
      <vt:lpstr>Ione</vt:lpstr>
      <vt:lpstr>International Tax Law  Module IV</vt:lpstr>
      <vt:lpstr>Double Taxation and the Treaties against double taxation</vt:lpstr>
      <vt:lpstr>Definitions</vt:lpstr>
      <vt:lpstr>Sources</vt:lpstr>
      <vt:lpstr> International double taxation</vt:lpstr>
      <vt:lpstr>Treaties against double taxation</vt:lpstr>
      <vt:lpstr>Examples</vt:lpstr>
      <vt:lpstr> Methods of eliminating double taxation</vt:lpstr>
      <vt:lpstr>Legal double taxation</vt:lpstr>
      <vt:lpstr>Causes</vt:lpstr>
      <vt:lpstr>Iinternational treaties</vt:lpstr>
      <vt:lpstr>Check Point</vt:lpstr>
      <vt:lpstr>Rules</vt:lpstr>
      <vt:lpstr>Presentazione standard di PowerPoint</vt:lpstr>
      <vt:lpstr>Interpretation</vt:lpstr>
      <vt:lpstr>Presentazione standard di PowerPoint</vt:lpstr>
      <vt:lpstr>Presentazione standard di PowerPoint</vt:lpstr>
      <vt:lpstr>The Italian perspective</vt:lpstr>
      <vt:lpstr>Check Point</vt:lpstr>
      <vt:lpstr>From double taxation to double no taxation</vt:lpstr>
      <vt:lpstr>BEPS</vt:lpstr>
      <vt:lpstr>Soft law</vt:lpstr>
      <vt:lpstr>TP Guidelines</vt:lpstr>
      <vt:lpstr>Check Point</vt:lpstr>
      <vt:lpstr>The notion of Permanent establishment </vt:lpstr>
      <vt:lpstr>Permanent establishment </vt:lpstr>
      <vt:lpstr>The OECD notion</vt:lpstr>
      <vt:lpstr>Presentazione standard di PowerPoint</vt:lpstr>
      <vt:lpstr>Presentazione standard di PowerPoint</vt:lpstr>
      <vt:lpstr>Presentazione standard di PowerPoint</vt:lpstr>
      <vt:lpstr>Personal permanent establishment </vt:lpstr>
      <vt:lpstr>Check Point?</vt:lpstr>
      <vt:lpstr>Residence: the Italian case</vt:lpstr>
      <vt:lpstr>Italian rules on residence of Individuals</vt:lpstr>
      <vt:lpstr>Economic and social dimension of residence</vt:lpstr>
      <vt:lpstr>Presentazione standard di PowerPoint</vt:lpstr>
      <vt:lpstr>Presentazione standard di PowerPoint</vt:lpstr>
      <vt:lpstr>The new provision</vt:lpstr>
      <vt:lpstr>The anti-avoidance provision</vt:lpstr>
      <vt:lpstr>Check Point</vt:lpstr>
      <vt:lpstr>Residence of corporations</vt:lpstr>
      <vt:lpstr>Presentazione standard di PowerPoint</vt:lpstr>
      <vt:lpstr>Presentazione standard di PowerPoint</vt:lpstr>
      <vt:lpstr>The new Italian provision</vt:lpstr>
      <vt:lpstr>Taxation of non residents</vt:lpstr>
      <vt:lpstr>…</vt:lpstr>
      <vt:lpstr>Permanent establishment </vt:lpstr>
      <vt:lpstr>The new special form of PE in the Italian rule</vt:lpstr>
      <vt:lpstr>Check 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Silvia Giorgi</dc:creator>
  <cp:lastModifiedBy>Lorenzo del Federico</cp:lastModifiedBy>
  <cp:revision>13</cp:revision>
  <dcterms:created xsi:type="dcterms:W3CDTF">2025-05-04T19:45:48Z</dcterms:created>
  <dcterms:modified xsi:type="dcterms:W3CDTF">2026-02-23T10:51:07Z</dcterms:modified>
</cp:coreProperties>
</file>