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6" r:id="rId2"/>
    <p:sldId id="257" r:id="rId3"/>
    <p:sldId id="323" r:id="rId4"/>
    <p:sldId id="258" r:id="rId5"/>
    <p:sldId id="259" r:id="rId6"/>
    <p:sldId id="324" r:id="rId7"/>
    <p:sldId id="325" r:id="rId8"/>
    <p:sldId id="326" r:id="rId9"/>
    <p:sldId id="319" r:id="rId10"/>
    <p:sldId id="320" r:id="rId11"/>
    <p:sldId id="322" r:id="rId12"/>
    <p:sldId id="321" r:id="rId13"/>
    <p:sldId id="332" r:id="rId14"/>
    <p:sldId id="333" r:id="rId15"/>
    <p:sldId id="318" r:id="rId16"/>
    <p:sldId id="328" r:id="rId17"/>
    <p:sldId id="271" r:id="rId18"/>
    <p:sldId id="272" r:id="rId19"/>
    <p:sldId id="278" r:id="rId20"/>
    <p:sldId id="273" r:id="rId21"/>
    <p:sldId id="274" r:id="rId22"/>
    <p:sldId id="275" r:id="rId23"/>
    <p:sldId id="276" r:id="rId24"/>
    <p:sldId id="277" r:id="rId25"/>
    <p:sldId id="279" r:id="rId26"/>
    <p:sldId id="329" r:id="rId27"/>
    <p:sldId id="330" r:id="rId28"/>
    <p:sldId id="281" r:id="rId29"/>
    <p:sldId id="265" r:id="rId30"/>
    <p:sldId id="283" r:id="rId31"/>
    <p:sldId id="331" r:id="rId32"/>
    <p:sldId id="286" r:id="rId33"/>
    <p:sldId id="315" r:id="rId34"/>
    <p:sldId id="317" r:id="rId35"/>
    <p:sldId id="334" r:id="rId36"/>
    <p:sldId id="287" r:id="rId37"/>
    <p:sldId id="337" r:id="rId38"/>
    <p:sldId id="289" r:id="rId39"/>
    <p:sldId id="288" r:id="rId40"/>
    <p:sldId id="295" r:id="rId41"/>
    <p:sldId id="338" r:id="rId42"/>
    <p:sldId id="296" r:id="rId43"/>
    <p:sldId id="300" r:id="rId44"/>
    <p:sldId id="302" r:id="rId45"/>
    <p:sldId id="305" r:id="rId46"/>
    <p:sldId id="306" r:id="rId47"/>
    <p:sldId id="339" r:id="rId48"/>
    <p:sldId id="309" r:id="rId49"/>
    <p:sldId id="310" r:id="rId50"/>
    <p:sldId id="336"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11" autoAdjust="0"/>
    <p:restoredTop sz="94660"/>
  </p:normalViewPr>
  <p:slideViewPr>
    <p:cSldViewPr snapToGrid="0">
      <p:cViewPr varScale="1">
        <p:scale>
          <a:sx n="105" d="100"/>
          <a:sy n="105" d="100"/>
        </p:scale>
        <p:origin x="87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22FC2F-4D20-4A82-A2D5-D999C3E5F474}" type="datetimeFigureOut">
              <a:rPr lang="it-IT" smtClean="0"/>
              <a:t>23/02/2026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EBD67E-F7DE-4EE2-ABE0-A557B317AB74}" type="slidenum">
              <a:rPr lang="it-IT" smtClean="0"/>
              <a:t>‹N›</a:t>
            </a:fld>
            <a:endParaRPr lang="it-IT"/>
          </a:p>
        </p:txBody>
      </p:sp>
    </p:spTree>
    <p:extLst>
      <p:ext uri="{BB962C8B-B14F-4D97-AF65-F5344CB8AC3E}">
        <p14:creationId xmlns:p14="http://schemas.microsoft.com/office/powerpoint/2010/main" val="712360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DC2E43A9-30B7-454A-B920-08E116657A47}" type="slidenum">
              <a:rPr lang="it-IT" smtClean="0"/>
              <a:pPr/>
              <a:t>29</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4EB1199C-44AE-4C32-8B07-17AC77BFB872}"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64778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591C62C9-6773-4A7A-8D5A-11A7420DDB22}"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3635970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18927ADE-97EC-49CB-8EC8-90388C8A265E}"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1718770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013F6043-30A3-4495-9A1A-388B9B1A371C}" type="datetime1">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4112029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331FBC2A-9CAB-48BE-8D35-694082A21531}" type="datetime1">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3458123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E0BD29C0-9915-4835-BBAB-C35EE69B8352}" type="datetime1">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1520137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8835DB3-0F5F-4550-A747-BB4BF62AF53B}" type="datetime1">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2641251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B6954F74-FDEB-4C23-8671-487F19150803}" type="datetime1">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1010534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118F5A18-A9D0-4111-A43C-CA07848EC813}" type="datetime1">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3555253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2874E7F-10B6-4147-A47B-87A69D9F2CEB}" type="datetime1">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3975239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FF654BD8-970E-4F05-BA24-646936799BEC}"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309380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32DFFAD1-266A-4427-9ACC-1184233F636D}"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870252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730BC9C-9DC4-4F39-A4C7-19651CDFF66B}"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42873286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AF1C4EF-4A3E-48E8-B289-438320CC96C1}" type="datetime1">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20522801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8ACFFF6-052F-408E-ABC8-D0EA16460DF3}" type="datetime1">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20777858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1AF9FFF-F4FB-4A1B-9795-15B77879B4A3}"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443072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7FCCAC3B-D371-49FB-96D7-423FE77A341C}" type="datetime1">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49756A-19A5-41BE-88A9-803BF6F6248A}" type="slidenum">
              <a:rPr lang="it-IT" smtClean="0"/>
              <a:t>‹N›</a:t>
            </a:fld>
            <a:endParaRPr lang="it-IT"/>
          </a:p>
        </p:txBody>
      </p:sp>
    </p:spTree>
    <p:extLst>
      <p:ext uri="{BB962C8B-B14F-4D97-AF65-F5344CB8AC3E}">
        <p14:creationId xmlns:p14="http://schemas.microsoft.com/office/powerpoint/2010/main" val="105197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E6E4F7F-000B-45B3-9460-81FC373EDC8D}" type="datetime1">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549756A-19A5-41BE-88A9-803BF6F6248A}" type="slidenum">
              <a:rPr lang="it-IT" smtClean="0"/>
              <a:t>‹N›</a:t>
            </a:fld>
            <a:endParaRPr lang="it-IT"/>
          </a:p>
        </p:txBody>
      </p:sp>
    </p:spTree>
    <p:extLst>
      <p:ext uri="{BB962C8B-B14F-4D97-AF65-F5344CB8AC3E}">
        <p14:creationId xmlns:p14="http://schemas.microsoft.com/office/powerpoint/2010/main" val="395925207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A6F36B1-9C4B-5E70-EC24-9600D48A0765}"/>
              </a:ext>
            </a:extLst>
          </p:cNvPr>
          <p:cNvSpPr>
            <a:spLocks noGrp="1"/>
          </p:cNvSpPr>
          <p:nvPr>
            <p:ph type="ctrTitle"/>
          </p:nvPr>
        </p:nvSpPr>
        <p:spPr/>
        <p:txBody>
          <a:bodyPr/>
          <a:lstStyle/>
          <a:p>
            <a:r>
              <a:rPr lang="it-IT" dirty="0"/>
              <a:t>International Tax </a:t>
            </a:r>
            <a:r>
              <a:rPr lang="it-IT" dirty="0" err="1"/>
              <a:t>Law</a:t>
            </a:r>
            <a:br>
              <a:rPr lang="it-IT" dirty="0"/>
            </a:br>
            <a:br>
              <a:rPr lang="it-IT" dirty="0"/>
            </a:br>
            <a:r>
              <a:rPr lang="it-IT" sz="3600" dirty="0"/>
              <a:t>Module I</a:t>
            </a:r>
          </a:p>
        </p:txBody>
      </p:sp>
      <p:sp>
        <p:nvSpPr>
          <p:cNvPr id="3" name="Sottotitolo 2">
            <a:extLst>
              <a:ext uri="{FF2B5EF4-FFF2-40B4-BE49-F238E27FC236}">
                <a16:creationId xmlns:a16="http://schemas.microsoft.com/office/drawing/2014/main" id="{91D1E612-FE7F-A4AD-AA83-A77A0127B12D}"/>
              </a:ext>
            </a:extLst>
          </p:cNvPr>
          <p:cNvSpPr>
            <a:spLocks noGrp="1"/>
          </p:cNvSpPr>
          <p:nvPr>
            <p:ph type="subTitle" idx="1"/>
          </p:nvPr>
        </p:nvSpPr>
        <p:spPr/>
        <p:txBody>
          <a:bodyPr/>
          <a:lstStyle/>
          <a:p>
            <a:endParaRPr lang="it-IT"/>
          </a:p>
          <a:p>
            <a:r>
              <a:rPr lang="it-IT"/>
              <a:t>Prof</a:t>
            </a:r>
            <a:r>
              <a:rPr lang="it-IT" dirty="0"/>
              <a:t>. Lorenzo del </a:t>
            </a:r>
            <a:r>
              <a:rPr lang="it-IT" dirty="0" err="1"/>
              <a:t>federico</a:t>
            </a:r>
            <a:endParaRPr lang="it-IT" dirty="0"/>
          </a:p>
        </p:txBody>
      </p:sp>
      <p:sp>
        <p:nvSpPr>
          <p:cNvPr id="4" name="Segnaposto numero diapositiva 3">
            <a:extLst>
              <a:ext uri="{FF2B5EF4-FFF2-40B4-BE49-F238E27FC236}">
                <a16:creationId xmlns:a16="http://schemas.microsoft.com/office/drawing/2014/main" id="{E561353A-C731-DDAF-46F2-9BCDD14708CC}"/>
              </a:ext>
            </a:extLst>
          </p:cNvPr>
          <p:cNvSpPr>
            <a:spLocks noGrp="1"/>
          </p:cNvSpPr>
          <p:nvPr>
            <p:ph type="sldNum" sz="quarter" idx="12"/>
          </p:nvPr>
        </p:nvSpPr>
        <p:spPr/>
        <p:txBody>
          <a:bodyPr/>
          <a:lstStyle/>
          <a:p>
            <a:fld id="{9549756A-19A5-41BE-88A9-803BF6F6248A}" type="slidenum">
              <a:rPr lang="it-IT" smtClean="0"/>
              <a:t>1</a:t>
            </a:fld>
            <a:endParaRPr lang="it-IT"/>
          </a:p>
        </p:txBody>
      </p:sp>
    </p:spTree>
    <p:extLst>
      <p:ext uri="{BB962C8B-B14F-4D97-AF65-F5344CB8AC3E}">
        <p14:creationId xmlns:p14="http://schemas.microsoft.com/office/powerpoint/2010/main" val="193596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BBAD412-9038-F008-6640-40771779BEB3}"/>
              </a:ext>
            </a:extLst>
          </p:cNvPr>
          <p:cNvSpPr>
            <a:spLocks noGrp="1"/>
          </p:cNvSpPr>
          <p:nvPr>
            <p:ph type="title"/>
          </p:nvPr>
        </p:nvSpPr>
        <p:spPr/>
        <p:txBody>
          <a:bodyPr/>
          <a:lstStyle/>
          <a:p>
            <a:r>
              <a:rPr lang="it-IT" dirty="0"/>
              <a:t>OUTLINE</a:t>
            </a:r>
          </a:p>
        </p:txBody>
      </p:sp>
      <p:sp>
        <p:nvSpPr>
          <p:cNvPr id="3" name="Segnaposto contenuto 2">
            <a:extLst>
              <a:ext uri="{FF2B5EF4-FFF2-40B4-BE49-F238E27FC236}">
                <a16:creationId xmlns:a16="http://schemas.microsoft.com/office/drawing/2014/main" id="{A2EFD205-8D3B-7426-3FD6-DADF0A61DF47}"/>
              </a:ext>
            </a:extLst>
          </p:cNvPr>
          <p:cNvSpPr>
            <a:spLocks noGrp="1"/>
          </p:cNvSpPr>
          <p:nvPr>
            <p:ph idx="1"/>
          </p:nvPr>
        </p:nvSpPr>
        <p:spPr>
          <a:xfrm>
            <a:off x="1195779" y="1498114"/>
            <a:ext cx="8946541" cy="4195481"/>
          </a:xfrm>
        </p:spPr>
        <p:txBody>
          <a:bodyPr/>
          <a:lstStyle/>
          <a:p>
            <a:r>
              <a:rPr lang="it-IT" dirty="0" err="1"/>
              <a:t>Why</a:t>
            </a:r>
            <a:r>
              <a:rPr lang="it-IT" dirty="0"/>
              <a:t> </a:t>
            </a:r>
            <a:r>
              <a:rPr lang="it-IT" dirty="0" err="1"/>
              <a:t>this</a:t>
            </a:r>
            <a:r>
              <a:rPr lang="it-IT" dirty="0"/>
              <a:t> </a:t>
            </a:r>
            <a:r>
              <a:rPr lang="it-IT" dirty="0" err="1"/>
              <a:t>course</a:t>
            </a:r>
            <a:r>
              <a:rPr lang="it-IT" dirty="0"/>
              <a:t>?</a:t>
            </a:r>
          </a:p>
          <a:p>
            <a:r>
              <a:rPr lang="it-IT" dirty="0" err="1"/>
              <a:t>What</a:t>
            </a:r>
            <a:r>
              <a:rPr lang="it-IT" dirty="0"/>
              <a:t> </a:t>
            </a:r>
            <a:r>
              <a:rPr lang="it-IT" dirty="0" err="1"/>
              <a:t>is</a:t>
            </a:r>
            <a:r>
              <a:rPr lang="it-IT" dirty="0"/>
              <a:t> international tax </a:t>
            </a:r>
            <a:r>
              <a:rPr lang="it-IT" dirty="0" err="1"/>
              <a:t>law</a:t>
            </a:r>
            <a:r>
              <a:rPr lang="it-IT" dirty="0"/>
              <a:t>?</a:t>
            </a:r>
          </a:p>
          <a:p>
            <a:r>
              <a:rPr lang="it-IT" dirty="0" err="1"/>
              <a:t>What</a:t>
            </a:r>
            <a:r>
              <a:rPr lang="it-IT" dirty="0"/>
              <a:t> </a:t>
            </a:r>
            <a:r>
              <a:rPr lang="it-IT" dirty="0" err="1"/>
              <a:t>is</a:t>
            </a:r>
            <a:r>
              <a:rPr lang="it-IT" dirty="0"/>
              <a:t> </a:t>
            </a:r>
            <a:r>
              <a:rPr lang="it-IT" dirty="0" err="1"/>
              <a:t>European</a:t>
            </a:r>
            <a:r>
              <a:rPr lang="it-IT" dirty="0"/>
              <a:t> </a:t>
            </a:r>
            <a:r>
              <a:rPr lang="it-IT" dirty="0" err="1"/>
              <a:t>law</a:t>
            </a:r>
            <a:r>
              <a:rPr lang="it-IT" dirty="0"/>
              <a:t>?</a:t>
            </a:r>
          </a:p>
          <a:p>
            <a:r>
              <a:rPr lang="it-IT" dirty="0" err="1"/>
              <a:t>What</a:t>
            </a:r>
            <a:r>
              <a:rPr lang="it-IT" dirty="0"/>
              <a:t> </a:t>
            </a:r>
            <a:r>
              <a:rPr lang="it-IT" dirty="0" err="1"/>
              <a:t>is</a:t>
            </a:r>
            <a:r>
              <a:rPr lang="it-IT" dirty="0"/>
              <a:t> Comparative tax </a:t>
            </a:r>
            <a:r>
              <a:rPr lang="it-IT" dirty="0" err="1"/>
              <a:t>law</a:t>
            </a:r>
            <a:r>
              <a:rPr lang="it-IT" dirty="0"/>
              <a:t>?</a:t>
            </a:r>
          </a:p>
          <a:p>
            <a:r>
              <a:rPr lang="it-IT" dirty="0" err="1"/>
              <a:t>Why</a:t>
            </a:r>
            <a:r>
              <a:rPr lang="it-IT" dirty="0"/>
              <a:t> do </a:t>
            </a:r>
            <a:r>
              <a:rPr lang="it-IT" dirty="0" err="1"/>
              <a:t>we</a:t>
            </a:r>
            <a:r>
              <a:rPr lang="it-IT" dirty="0"/>
              <a:t> </a:t>
            </a:r>
            <a:r>
              <a:rPr lang="it-IT" dirty="0" err="1"/>
              <a:t>need</a:t>
            </a:r>
            <a:r>
              <a:rPr lang="it-IT" dirty="0"/>
              <a:t> </a:t>
            </a:r>
            <a:r>
              <a:rPr lang="it-IT" dirty="0" err="1"/>
              <a:t>such</a:t>
            </a:r>
            <a:r>
              <a:rPr lang="it-IT" dirty="0"/>
              <a:t> a set of rules?</a:t>
            </a:r>
          </a:p>
          <a:p>
            <a:r>
              <a:rPr lang="it-IT" dirty="0" err="1"/>
              <a:t>What</a:t>
            </a:r>
            <a:r>
              <a:rPr lang="it-IT" dirty="0"/>
              <a:t> </a:t>
            </a:r>
            <a:r>
              <a:rPr lang="it-IT" dirty="0" err="1"/>
              <a:t>is</a:t>
            </a:r>
            <a:r>
              <a:rPr lang="it-IT" dirty="0"/>
              <a:t> tax planning?</a:t>
            </a:r>
          </a:p>
        </p:txBody>
      </p:sp>
      <p:sp>
        <p:nvSpPr>
          <p:cNvPr id="4" name="Segnaposto numero diapositiva 3">
            <a:extLst>
              <a:ext uri="{FF2B5EF4-FFF2-40B4-BE49-F238E27FC236}">
                <a16:creationId xmlns:a16="http://schemas.microsoft.com/office/drawing/2014/main" id="{C8A63A8A-AE37-2E06-6EFE-808EA10B5A81}"/>
              </a:ext>
            </a:extLst>
          </p:cNvPr>
          <p:cNvSpPr>
            <a:spLocks noGrp="1"/>
          </p:cNvSpPr>
          <p:nvPr>
            <p:ph type="sldNum" sz="quarter" idx="12"/>
          </p:nvPr>
        </p:nvSpPr>
        <p:spPr/>
        <p:txBody>
          <a:bodyPr/>
          <a:lstStyle/>
          <a:p>
            <a:fld id="{9549756A-19A5-41BE-88A9-803BF6F6248A}" type="slidenum">
              <a:rPr lang="it-IT" smtClean="0"/>
              <a:t>2</a:t>
            </a:fld>
            <a:endParaRPr lang="it-IT"/>
          </a:p>
        </p:txBody>
      </p:sp>
    </p:spTree>
    <p:extLst>
      <p:ext uri="{BB962C8B-B14F-4D97-AF65-F5344CB8AC3E}">
        <p14:creationId xmlns:p14="http://schemas.microsoft.com/office/powerpoint/2010/main" val="2214815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7608A2-E3F3-BD01-4EDC-55B04E86E25E}"/>
              </a:ext>
            </a:extLst>
          </p:cNvPr>
          <p:cNvSpPr>
            <a:spLocks noGrp="1"/>
          </p:cNvSpPr>
          <p:nvPr>
            <p:ph type="title"/>
          </p:nvPr>
        </p:nvSpPr>
        <p:spPr/>
        <p:txBody>
          <a:bodyPr/>
          <a:lstStyle/>
          <a:p>
            <a:r>
              <a:rPr lang="it-IT" dirty="0"/>
              <a:t>INTRODUCTION</a:t>
            </a:r>
          </a:p>
        </p:txBody>
      </p:sp>
      <p:sp>
        <p:nvSpPr>
          <p:cNvPr id="3" name="Segnaposto testo 2">
            <a:extLst>
              <a:ext uri="{FF2B5EF4-FFF2-40B4-BE49-F238E27FC236}">
                <a16:creationId xmlns:a16="http://schemas.microsoft.com/office/drawing/2014/main" id="{16FFC34A-5385-72C5-2823-9C6EE6395E37}"/>
              </a:ext>
            </a:extLst>
          </p:cNvPr>
          <p:cNvSpPr>
            <a:spLocks noGrp="1"/>
          </p:cNvSpPr>
          <p:nvPr>
            <p:ph type="body" idx="1"/>
          </p:nvPr>
        </p:nvSpPr>
        <p:spPr/>
        <p:txBody>
          <a:bodyPr/>
          <a:lstStyle/>
          <a:p>
            <a:r>
              <a:rPr lang="it-IT" dirty="0"/>
              <a:t>TERMINOLOGICAL ISSUES AND KEY DEFINITIONS</a:t>
            </a:r>
          </a:p>
        </p:txBody>
      </p:sp>
      <p:sp>
        <p:nvSpPr>
          <p:cNvPr id="4" name="Segnaposto numero diapositiva 3">
            <a:extLst>
              <a:ext uri="{FF2B5EF4-FFF2-40B4-BE49-F238E27FC236}">
                <a16:creationId xmlns:a16="http://schemas.microsoft.com/office/drawing/2014/main" id="{F43E6589-3DDA-BB63-F118-93591AD55DFB}"/>
              </a:ext>
            </a:extLst>
          </p:cNvPr>
          <p:cNvSpPr>
            <a:spLocks noGrp="1"/>
          </p:cNvSpPr>
          <p:nvPr>
            <p:ph type="sldNum" sz="quarter" idx="12"/>
          </p:nvPr>
        </p:nvSpPr>
        <p:spPr/>
        <p:txBody>
          <a:bodyPr/>
          <a:lstStyle/>
          <a:p>
            <a:fld id="{9549756A-19A5-41BE-88A9-803BF6F6248A}" type="slidenum">
              <a:rPr lang="it-IT" smtClean="0"/>
              <a:t>3</a:t>
            </a:fld>
            <a:endParaRPr lang="it-IT"/>
          </a:p>
        </p:txBody>
      </p:sp>
    </p:spTree>
    <p:extLst>
      <p:ext uri="{BB962C8B-B14F-4D97-AF65-F5344CB8AC3E}">
        <p14:creationId xmlns:p14="http://schemas.microsoft.com/office/powerpoint/2010/main" val="3109102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B418E9-2398-0927-D080-BA24075D7493}"/>
              </a:ext>
            </a:extLst>
          </p:cNvPr>
          <p:cNvSpPr>
            <a:spLocks noGrp="1"/>
          </p:cNvSpPr>
          <p:nvPr>
            <p:ph type="title"/>
          </p:nvPr>
        </p:nvSpPr>
        <p:spPr/>
        <p:txBody>
          <a:bodyPr/>
          <a:lstStyle/>
          <a:p>
            <a:r>
              <a:rPr lang="it-IT" dirty="0" err="1"/>
              <a:t>Our</a:t>
            </a:r>
            <a:r>
              <a:rPr lang="it-IT" dirty="0"/>
              <a:t> Class</a:t>
            </a:r>
          </a:p>
        </p:txBody>
      </p:sp>
      <p:sp>
        <p:nvSpPr>
          <p:cNvPr id="3" name="Segnaposto contenuto 2">
            <a:extLst>
              <a:ext uri="{FF2B5EF4-FFF2-40B4-BE49-F238E27FC236}">
                <a16:creationId xmlns:a16="http://schemas.microsoft.com/office/drawing/2014/main" id="{78DFB1EC-C12B-FE76-FF6A-DB77F6E7871C}"/>
              </a:ext>
            </a:extLst>
          </p:cNvPr>
          <p:cNvSpPr>
            <a:spLocks noGrp="1"/>
          </p:cNvSpPr>
          <p:nvPr>
            <p:ph idx="1"/>
          </p:nvPr>
        </p:nvSpPr>
        <p:spPr>
          <a:xfrm>
            <a:off x="883578" y="1684962"/>
            <a:ext cx="9166275" cy="4563437"/>
          </a:xfrm>
        </p:spPr>
        <p:txBody>
          <a:bodyPr>
            <a:normAutofit fontScale="85000" lnSpcReduction="10000"/>
          </a:bodyPr>
          <a:lstStyle/>
          <a:p>
            <a:pPr algn="just"/>
            <a:r>
              <a:rPr lang="it-IT" dirty="0" err="1"/>
              <a:t>We</a:t>
            </a:r>
            <a:r>
              <a:rPr lang="it-IT" dirty="0"/>
              <a:t> </a:t>
            </a:r>
            <a:r>
              <a:rPr lang="it-IT" dirty="0" err="1"/>
              <a:t>will</a:t>
            </a:r>
            <a:r>
              <a:rPr lang="it-IT" dirty="0"/>
              <a:t> </a:t>
            </a:r>
            <a:r>
              <a:rPr lang="it-IT" dirty="0" err="1"/>
              <a:t>analyze</a:t>
            </a:r>
            <a:r>
              <a:rPr lang="it-IT" dirty="0"/>
              <a:t> some </a:t>
            </a:r>
            <a:r>
              <a:rPr lang="it-IT" dirty="0" err="1"/>
              <a:t>legal</a:t>
            </a:r>
            <a:r>
              <a:rPr lang="it-IT" dirty="0"/>
              <a:t> </a:t>
            </a:r>
            <a:r>
              <a:rPr lang="it-IT" dirty="0" err="1"/>
              <a:t>instruments</a:t>
            </a:r>
            <a:r>
              <a:rPr lang="it-IT" dirty="0"/>
              <a:t> for tax planning </a:t>
            </a:r>
            <a:r>
              <a:rPr lang="it-IT" dirty="0">
                <a:sym typeface="Wingdings" panose="05000000000000000000" pitchFamily="2" charset="2"/>
              </a:rPr>
              <a:t> </a:t>
            </a:r>
            <a:r>
              <a:rPr lang="en-US" dirty="0">
                <a:sym typeface="Wingdings" panose="05000000000000000000" pitchFamily="2" charset="2"/>
              </a:rPr>
              <a:t>The tax factor plays a pivotal role on business choices: tax burden, obligations and undertakings, relationships with Tax Authorities  influence investments and business location</a:t>
            </a:r>
          </a:p>
          <a:p>
            <a:pPr marL="0" indent="0" algn="just">
              <a:buNone/>
            </a:pPr>
            <a:r>
              <a:rPr lang="it-IT" dirty="0">
                <a:sym typeface="Wingdings" panose="05000000000000000000" pitchFamily="2" charset="2"/>
              </a:rPr>
              <a:t> </a:t>
            </a:r>
            <a:r>
              <a:rPr lang="it-IT" dirty="0" err="1">
                <a:sym typeface="Wingdings" panose="05000000000000000000" pitchFamily="2" charset="2"/>
              </a:rPr>
              <a:t>We</a:t>
            </a:r>
            <a:r>
              <a:rPr lang="it-IT" dirty="0">
                <a:sym typeface="Wingdings" panose="05000000000000000000" pitchFamily="2" charset="2"/>
              </a:rPr>
              <a:t> </a:t>
            </a:r>
            <a:r>
              <a:rPr lang="it-IT" dirty="0" err="1">
                <a:sym typeface="Wingdings" panose="05000000000000000000" pitchFamily="2" charset="2"/>
              </a:rPr>
              <a:t>will</a:t>
            </a:r>
            <a:r>
              <a:rPr lang="it-IT" dirty="0">
                <a:sym typeface="Wingdings" panose="05000000000000000000" pitchFamily="2" charset="2"/>
              </a:rPr>
              <a:t> study international tax </a:t>
            </a:r>
            <a:r>
              <a:rPr lang="it-IT" dirty="0" err="1">
                <a:sym typeface="Wingdings" panose="05000000000000000000" pitchFamily="2" charset="2"/>
              </a:rPr>
              <a:t>law</a:t>
            </a:r>
            <a:r>
              <a:rPr lang="it-IT" dirty="0">
                <a:sym typeface="Wingdings" panose="05000000000000000000" pitchFamily="2" charset="2"/>
              </a:rPr>
              <a:t>, comparative tax </a:t>
            </a:r>
            <a:r>
              <a:rPr lang="it-IT" dirty="0" err="1">
                <a:sym typeface="Wingdings" panose="05000000000000000000" pitchFamily="2" charset="2"/>
              </a:rPr>
              <a:t>law</a:t>
            </a:r>
            <a:r>
              <a:rPr lang="it-IT" dirty="0">
                <a:sym typeface="Wingdings" panose="05000000000000000000" pitchFamily="2" charset="2"/>
              </a:rPr>
              <a:t> and EU tax </a:t>
            </a:r>
            <a:r>
              <a:rPr lang="it-IT" dirty="0" err="1">
                <a:sym typeface="Wingdings" panose="05000000000000000000" pitchFamily="2" charset="2"/>
              </a:rPr>
              <a:t>law</a:t>
            </a:r>
            <a:r>
              <a:rPr lang="it-IT" dirty="0">
                <a:sym typeface="Wingdings" panose="05000000000000000000" pitchFamily="2" charset="2"/>
              </a:rPr>
              <a:t>  in the </a:t>
            </a:r>
            <a:r>
              <a:rPr lang="it-IT" dirty="0" err="1">
                <a:sym typeface="Wingdings" panose="05000000000000000000" pitchFamily="2" charset="2"/>
              </a:rPr>
              <a:t>perspective</a:t>
            </a:r>
            <a:r>
              <a:rPr lang="it-IT" dirty="0">
                <a:sym typeface="Wingdings" panose="05000000000000000000" pitchFamily="2" charset="2"/>
              </a:rPr>
              <a:t> of tax planning</a:t>
            </a:r>
            <a:endParaRPr lang="it-IT" dirty="0"/>
          </a:p>
          <a:p>
            <a:pPr algn="just"/>
            <a:r>
              <a:rPr lang="it-IT" dirty="0" err="1"/>
              <a:t>What</a:t>
            </a:r>
            <a:r>
              <a:rPr lang="it-IT" dirty="0"/>
              <a:t> </a:t>
            </a:r>
            <a:r>
              <a:rPr lang="it-IT" dirty="0" err="1"/>
              <a:t>is</a:t>
            </a:r>
            <a:r>
              <a:rPr lang="it-IT" dirty="0"/>
              <a:t> tax planning?</a:t>
            </a:r>
            <a:r>
              <a:rPr lang="en-US" dirty="0"/>
              <a:t> Tax planning is when a taxpayer makes use of the tax law to pay the least amount of taxes possible. It is important to underline that - unlike tax evasion, tax avoidance and fraud - tax planning is not unlawful</a:t>
            </a:r>
          </a:p>
          <a:p>
            <a:pPr algn="just"/>
            <a:r>
              <a:rPr lang="en-US" dirty="0"/>
              <a:t>So what we are talking about is </a:t>
            </a:r>
            <a:r>
              <a:rPr lang="en-US" b="1" dirty="0">
                <a:solidFill>
                  <a:schemeClr val="accent2"/>
                </a:solidFill>
              </a:rPr>
              <a:t>licit tax saving</a:t>
            </a:r>
            <a:r>
              <a:rPr lang="en-US" dirty="0"/>
              <a:t>. It is common knowledge that the definition of tax evasion, tax avoidance and licit tax saving is debated by academics and it is not clear where the distinguishing line should be drawn. </a:t>
            </a:r>
          </a:p>
          <a:p>
            <a:pPr algn="just"/>
            <a:r>
              <a:rPr lang="en-US" dirty="0"/>
              <a:t>Moreover, the nature of each of this concepts varies from country to country depending on government’s policies, court decisions, tax authorities 'attitudes and public opinion (e.g. each jurisdiction has its own tax avoidance policies and rules and therefore the same transaction could be classified as legal in one jurisdiction while simultaneously regarded as illegal in another)</a:t>
            </a:r>
          </a:p>
        </p:txBody>
      </p:sp>
      <p:sp>
        <p:nvSpPr>
          <p:cNvPr id="4" name="Segnaposto numero diapositiva 3">
            <a:extLst>
              <a:ext uri="{FF2B5EF4-FFF2-40B4-BE49-F238E27FC236}">
                <a16:creationId xmlns:a16="http://schemas.microsoft.com/office/drawing/2014/main" id="{9B71EC14-E8A1-C372-F35F-05B8E4F47020}"/>
              </a:ext>
            </a:extLst>
          </p:cNvPr>
          <p:cNvSpPr>
            <a:spLocks noGrp="1"/>
          </p:cNvSpPr>
          <p:nvPr>
            <p:ph type="sldNum" sz="quarter" idx="12"/>
          </p:nvPr>
        </p:nvSpPr>
        <p:spPr/>
        <p:txBody>
          <a:bodyPr/>
          <a:lstStyle/>
          <a:p>
            <a:fld id="{9549756A-19A5-41BE-88A9-803BF6F6248A}" type="slidenum">
              <a:rPr lang="it-IT" smtClean="0"/>
              <a:t>4</a:t>
            </a:fld>
            <a:endParaRPr lang="it-IT"/>
          </a:p>
        </p:txBody>
      </p:sp>
    </p:spTree>
    <p:extLst>
      <p:ext uri="{BB962C8B-B14F-4D97-AF65-F5344CB8AC3E}">
        <p14:creationId xmlns:p14="http://schemas.microsoft.com/office/powerpoint/2010/main" val="900745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31993B-F3C6-261F-C608-3227144F36C4}"/>
              </a:ext>
            </a:extLst>
          </p:cNvPr>
          <p:cNvSpPr>
            <a:spLocks noGrp="1"/>
          </p:cNvSpPr>
          <p:nvPr>
            <p:ph type="title"/>
          </p:nvPr>
        </p:nvSpPr>
        <p:spPr/>
        <p:txBody>
          <a:bodyPr/>
          <a:lstStyle/>
          <a:p>
            <a:r>
              <a:rPr lang="it-IT" dirty="0"/>
              <a:t>Tax planning </a:t>
            </a:r>
            <a:r>
              <a:rPr lang="it-IT" dirty="0" err="1"/>
              <a:t>definition</a:t>
            </a:r>
            <a:endParaRPr lang="it-IT" dirty="0"/>
          </a:p>
        </p:txBody>
      </p:sp>
      <p:sp>
        <p:nvSpPr>
          <p:cNvPr id="3" name="Segnaposto contenuto 2">
            <a:extLst>
              <a:ext uri="{FF2B5EF4-FFF2-40B4-BE49-F238E27FC236}">
                <a16:creationId xmlns:a16="http://schemas.microsoft.com/office/drawing/2014/main" id="{912E0702-F643-43B5-2619-0104888A6F05}"/>
              </a:ext>
            </a:extLst>
          </p:cNvPr>
          <p:cNvSpPr>
            <a:spLocks noGrp="1"/>
          </p:cNvSpPr>
          <p:nvPr>
            <p:ph idx="1"/>
          </p:nvPr>
        </p:nvSpPr>
        <p:spPr/>
        <p:txBody>
          <a:bodyPr>
            <a:normAutofit fontScale="92500" lnSpcReduction="10000"/>
          </a:bodyPr>
          <a:lstStyle/>
          <a:p>
            <a:pPr algn="just"/>
            <a:r>
              <a:rPr lang="en-US" dirty="0"/>
              <a:t>Despite this obscurity, we can nevertheless define licit tax saving or tax planning as </a:t>
            </a:r>
            <a:r>
              <a:rPr lang="en-US" b="1" dirty="0">
                <a:solidFill>
                  <a:srgbClr val="FF0000"/>
                </a:solidFill>
              </a:rPr>
              <a:t>commonly accepted forms of tax behaviors that contradict neither the law nor its spirit and are intended to reduce the tax burden</a:t>
            </a:r>
          </a:p>
          <a:p>
            <a:pPr algn="just"/>
            <a:r>
              <a:rPr lang="en-US" dirty="0"/>
              <a:t>Differences in the various tax systems represent the key for tax planning: international tax competition  allows  tax burden </a:t>
            </a:r>
            <a:r>
              <a:rPr lang="en-US" dirty="0" err="1"/>
              <a:t>optimisation</a:t>
            </a:r>
            <a:r>
              <a:rPr lang="en-US" dirty="0"/>
              <a:t> </a:t>
            </a:r>
            <a:r>
              <a:rPr lang="en-US" dirty="0">
                <a:sym typeface="Wingdings" panose="05000000000000000000" pitchFamily="2" charset="2"/>
              </a:rPr>
              <a:t> </a:t>
            </a:r>
            <a:r>
              <a:rPr lang="en-US" dirty="0"/>
              <a:t>tax rules contain provision favoring investments from foreign jurisdictions in a competitive context</a:t>
            </a:r>
          </a:p>
          <a:p>
            <a:pPr algn="just"/>
            <a:r>
              <a:rPr lang="en-US" dirty="0"/>
              <a:t>Against this backdrop, we start to understand why comparing different tax systems is so important: comparison is the key for licit tax planning</a:t>
            </a:r>
          </a:p>
          <a:p>
            <a:pPr algn="just"/>
            <a:r>
              <a:rPr lang="en-US" dirty="0"/>
              <a:t>Of, course, tax competition  is reduced among States which are members of International </a:t>
            </a:r>
            <a:r>
              <a:rPr lang="en-US" dirty="0" err="1"/>
              <a:t>Organisations</a:t>
            </a:r>
            <a:r>
              <a:rPr lang="en-US" dirty="0"/>
              <a:t> aimed at promoting economic  and political integration </a:t>
            </a:r>
            <a:r>
              <a:rPr lang="en-US" dirty="0">
                <a:sym typeface="Wingdings" panose="05000000000000000000" pitchFamily="2" charset="2"/>
              </a:rPr>
              <a:t></a:t>
            </a:r>
            <a:r>
              <a:rPr lang="en-US" dirty="0"/>
              <a:t> European Union. This is the reason why we will also </a:t>
            </a:r>
            <a:r>
              <a:rPr lang="en-US" dirty="0" err="1"/>
              <a:t>analyse</a:t>
            </a:r>
            <a:r>
              <a:rPr lang="en-US" dirty="0"/>
              <a:t> some basic principles and rules of EU tax law which as a direct impact for EU Member States</a:t>
            </a:r>
            <a:endParaRPr lang="it-IT" dirty="0"/>
          </a:p>
          <a:p>
            <a:endParaRPr lang="it-IT" dirty="0"/>
          </a:p>
        </p:txBody>
      </p:sp>
      <p:sp>
        <p:nvSpPr>
          <p:cNvPr id="4" name="Segnaposto numero diapositiva 3">
            <a:extLst>
              <a:ext uri="{FF2B5EF4-FFF2-40B4-BE49-F238E27FC236}">
                <a16:creationId xmlns:a16="http://schemas.microsoft.com/office/drawing/2014/main" id="{63F28989-AF8C-6DEF-FFD5-1975B5D92C39}"/>
              </a:ext>
            </a:extLst>
          </p:cNvPr>
          <p:cNvSpPr>
            <a:spLocks noGrp="1"/>
          </p:cNvSpPr>
          <p:nvPr>
            <p:ph type="sldNum" sz="quarter" idx="12"/>
          </p:nvPr>
        </p:nvSpPr>
        <p:spPr/>
        <p:txBody>
          <a:bodyPr/>
          <a:lstStyle/>
          <a:p>
            <a:fld id="{9549756A-19A5-41BE-88A9-803BF6F6248A}" type="slidenum">
              <a:rPr lang="it-IT" smtClean="0"/>
              <a:t>5</a:t>
            </a:fld>
            <a:endParaRPr lang="it-IT"/>
          </a:p>
        </p:txBody>
      </p:sp>
    </p:spTree>
    <p:extLst>
      <p:ext uri="{BB962C8B-B14F-4D97-AF65-F5344CB8AC3E}">
        <p14:creationId xmlns:p14="http://schemas.microsoft.com/office/powerpoint/2010/main" val="1433733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510B24E-6D97-7A11-7D6A-851F2867F104}"/>
              </a:ext>
            </a:extLst>
          </p:cNvPr>
          <p:cNvSpPr>
            <a:spLocks noGrp="1"/>
          </p:cNvSpPr>
          <p:nvPr>
            <p:ph type="title"/>
          </p:nvPr>
        </p:nvSpPr>
        <p:spPr/>
        <p:txBody>
          <a:bodyPr/>
          <a:lstStyle/>
          <a:p>
            <a:r>
              <a:rPr lang="it-IT" dirty="0"/>
              <a:t>Tax </a:t>
            </a:r>
            <a:r>
              <a:rPr lang="it-IT" dirty="0" err="1"/>
              <a:t>Evasion</a:t>
            </a:r>
            <a:endParaRPr lang="it-IT" dirty="0"/>
          </a:p>
        </p:txBody>
      </p:sp>
      <p:sp>
        <p:nvSpPr>
          <p:cNvPr id="3" name="Segnaposto contenuto 2">
            <a:extLst>
              <a:ext uri="{FF2B5EF4-FFF2-40B4-BE49-F238E27FC236}">
                <a16:creationId xmlns:a16="http://schemas.microsoft.com/office/drawing/2014/main" id="{96567CBD-4DE4-885D-8782-55704E4C1CE2}"/>
              </a:ext>
            </a:extLst>
          </p:cNvPr>
          <p:cNvSpPr>
            <a:spLocks noGrp="1"/>
          </p:cNvSpPr>
          <p:nvPr>
            <p:ph idx="1"/>
          </p:nvPr>
        </p:nvSpPr>
        <p:spPr>
          <a:xfrm>
            <a:off x="873304" y="1417834"/>
            <a:ext cx="9328934" cy="4987448"/>
          </a:xfrm>
        </p:spPr>
        <p:txBody>
          <a:bodyPr>
            <a:normAutofit fontScale="77500" lnSpcReduction="20000"/>
          </a:bodyPr>
          <a:lstStyle/>
          <a:p>
            <a:r>
              <a:rPr lang="it-IT" dirty="0" err="1"/>
              <a:t>What</a:t>
            </a:r>
            <a:r>
              <a:rPr lang="it-IT" dirty="0"/>
              <a:t> </a:t>
            </a:r>
            <a:r>
              <a:rPr lang="it-IT" dirty="0" err="1"/>
              <a:t>is</a:t>
            </a:r>
            <a:r>
              <a:rPr lang="it-IT" dirty="0"/>
              <a:t> tax </a:t>
            </a:r>
            <a:r>
              <a:rPr lang="it-IT" dirty="0" err="1"/>
              <a:t>evasion</a:t>
            </a:r>
            <a:r>
              <a:rPr lang="it-IT" dirty="0"/>
              <a:t>?</a:t>
            </a:r>
          </a:p>
          <a:p>
            <a:pPr marL="0" indent="0">
              <a:buNone/>
            </a:pPr>
            <a:r>
              <a:rPr lang="en-US" dirty="0"/>
              <a:t>Tax evasion is illegal. It consist of the violation of tax rules.</a:t>
            </a:r>
          </a:p>
          <a:p>
            <a:pPr marL="0" indent="0">
              <a:buNone/>
            </a:pPr>
            <a:r>
              <a:rPr lang="en-US" dirty="0"/>
              <a:t>Tax evasion or tax fraud is an illegal attempt to defeat the imposition of taxes by individuals, corporations, trusts, and others. Tax evasion often entails the deliberate misrepresentation of the taxpayer's affairs to the tax authorities to reduce the taxpayer's tax liability, and it includes dishonest tax reporting, declaring less income, profits or gains than the amounts actually earned, overstating deductions, bribing authorities and hiding money in secret locations.</a:t>
            </a:r>
          </a:p>
          <a:p>
            <a:pPr marL="0" indent="0">
              <a:buNone/>
            </a:pPr>
            <a:r>
              <a:rPr lang="en-US" dirty="0"/>
              <a:t>Tax evasion is an activity commonly associated with the informal economy. One measure of the extent of tax evasion (the "tax gap") is the amount of unreported income, which is the difference between the amount of income that the tax authority requests be reported and the actual amount reported.</a:t>
            </a:r>
          </a:p>
          <a:p>
            <a:pPr marL="0" indent="0">
              <a:buNone/>
            </a:pPr>
            <a:r>
              <a:rPr lang="en-US" dirty="0"/>
              <a:t>e.g. One way that people try to evade paying taxes is by failing to report all or some of their income. Sometimes people do not report income gained through illegal activities such as gambling and selling stolen goods. </a:t>
            </a:r>
          </a:p>
          <a:p>
            <a:pPr marL="0" indent="0">
              <a:buNone/>
            </a:pPr>
            <a:r>
              <a:rPr lang="en-US" dirty="0"/>
              <a:t>Other times they do not report all the tips they collect or the money they earn through legal activities such as garage sales, baby-sitting, tutoring, or yard work. Such money-making activities are part of the underground economy, which exists as a way to avoid paying taxes.</a:t>
            </a:r>
          </a:p>
          <a:p>
            <a:pPr marL="0" indent="0">
              <a:buNone/>
            </a:pPr>
            <a:r>
              <a:rPr lang="en-US" dirty="0"/>
              <a:t>If taxpayers fail to pay what officials say they owe, the Tax Authority can assess a penalty, in addition to collecting the back taxes.</a:t>
            </a:r>
            <a:endParaRPr lang="it-IT" dirty="0"/>
          </a:p>
        </p:txBody>
      </p:sp>
      <p:sp>
        <p:nvSpPr>
          <p:cNvPr id="4" name="Segnaposto numero diapositiva 3">
            <a:extLst>
              <a:ext uri="{FF2B5EF4-FFF2-40B4-BE49-F238E27FC236}">
                <a16:creationId xmlns:a16="http://schemas.microsoft.com/office/drawing/2014/main" id="{E2BDC95A-63E5-6D9E-CA78-FDE04E46C799}"/>
              </a:ext>
            </a:extLst>
          </p:cNvPr>
          <p:cNvSpPr>
            <a:spLocks noGrp="1"/>
          </p:cNvSpPr>
          <p:nvPr>
            <p:ph type="sldNum" sz="quarter" idx="12"/>
          </p:nvPr>
        </p:nvSpPr>
        <p:spPr/>
        <p:txBody>
          <a:bodyPr/>
          <a:lstStyle/>
          <a:p>
            <a:fld id="{9549756A-19A5-41BE-88A9-803BF6F6248A}" type="slidenum">
              <a:rPr lang="it-IT" smtClean="0"/>
              <a:t>6</a:t>
            </a:fld>
            <a:endParaRPr lang="it-IT"/>
          </a:p>
        </p:txBody>
      </p:sp>
    </p:spTree>
    <p:extLst>
      <p:ext uri="{BB962C8B-B14F-4D97-AF65-F5344CB8AC3E}">
        <p14:creationId xmlns:p14="http://schemas.microsoft.com/office/powerpoint/2010/main" val="2073988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85D1DB9-5578-9137-2190-9DB8CFE1FACD}"/>
              </a:ext>
            </a:extLst>
          </p:cNvPr>
          <p:cNvSpPr>
            <a:spLocks noGrp="1"/>
          </p:cNvSpPr>
          <p:nvPr>
            <p:ph type="title"/>
          </p:nvPr>
        </p:nvSpPr>
        <p:spPr/>
        <p:txBody>
          <a:bodyPr/>
          <a:lstStyle/>
          <a:p>
            <a:r>
              <a:rPr lang="it-IT" b="1" dirty="0">
                <a:solidFill>
                  <a:srgbClr val="FF0000"/>
                </a:solidFill>
              </a:rPr>
              <a:t>Tax </a:t>
            </a:r>
            <a:r>
              <a:rPr lang="it-IT" b="1" dirty="0" err="1">
                <a:solidFill>
                  <a:srgbClr val="FF0000"/>
                </a:solidFill>
              </a:rPr>
              <a:t>Avoidance</a:t>
            </a:r>
            <a:endParaRPr lang="it-IT" b="1" dirty="0">
              <a:solidFill>
                <a:srgbClr val="FF0000"/>
              </a:solidFill>
            </a:endParaRPr>
          </a:p>
        </p:txBody>
      </p:sp>
      <p:sp>
        <p:nvSpPr>
          <p:cNvPr id="3" name="Segnaposto contenuto 2">
            <a:extLst>
              <a:ext uri="{FF2B5EF4-FFF2-40B4-BE49-F238E27FC236}">
                <a16:creationId xmlns:a16="http://schemas.microsoft.com/office/drawing/2014/main" id="{C3E67EA4-C09F-04EC-0B3A-59398F5405A1}"/>
              </a:ext>
            </a:extLst>
          </p:cNvPr>
          <p:cNvSpPr>
            <a:spLocks noGrp="1"/>
          </p:cNvSpPr>
          <p:nvPr>
            <p:ph idx="1"/>
          </p:nvPr>
        </p:nvSpPr>
        <p:spPr/>
        <p:txBody>
          <a:bodyPr/>
          <a:lstStyle/>
          <a:p>
            <a:pPr algn="just"/>
            <a:r>
              <a:rPr lang="en-US" dirty="0"/>
              <a:t>Tax avoidance is applying tax legislation in a way that inappropriately obtains a tax advantage. Tax avoidance can involve the misuse of tax reliefs and allowances or the re-</a:t>
            </a:r>
            <a:r>
              <a:rPr lang="en-US" dirty="0" err="1"/>
              <a:t>characterisation</a:t>
            </a:r>
            <a:r>
              <a:rPr lang="en-US" dirty="0"/>
              <a:t> of a transaction. </a:t>
            </a:r>
          </a:p>
          <a:p>
            <a:pPr algn="just"/>
            <a:r>
              <a:rPr lang="en-US" dirty="0"/>
              <a:t>Tax avoidance involves transactions which are undertaken primarily to claim a tax advantage and not for genuine business reasons. Tax avoidance often involves contrived, artificial transactions that serve little or no purpose other than to gain a tax advantage.</a:t>
            </a:r>
          </a:p>
          <a:p>
            <a:pPr algn="just"/>
            <a:r>
              <a:rPr lang="en-US" dirty="0"/>
              <a:t>Tax law is not violated such as in the evasion case but is bypassed</a:t>
            </a:r>
          </a:p>
          <a:p>
            <a:pPr algn="just"/>
            <a:r>
              <a:rPr lang="en-US" dirty="0"/>
              <a:t>Penalties might be provided (some tax systems provide only administrative penalties but not criminal ones)</a:t>
            </a:r>
            <a:endParaRPr lang="it-IT" dirty="0"/>
          </a:p>
        </p:txBody>
      </p:sp>
      <p:sp>
        <p:nvSpPr>
          <p:cNvPr id="4" name="Segnaposto numero diapositiva 3">
            <a:extLst>
              <a:ext uri="{FF2B5EF4-FFF2-40B4-BE49-F238E27FC236}">
                <a16:creationId xmlns:a16="http://schemas.microsoft.com/office/drawing/2014/main" id="{34E071E8-D5F2-249A-E94C-8C5595480815}"/>
              </a:ext>
            </a:extLst>
          </p:cNvPr>
          <p:cNvSpPr>
            <a:spLocks noGrp="1"/>
          </p:cNvSpPr>
          <p:nvPr>
            <p:ph type="sldNum" sz="quarter" idx="12"/>
          </p:nvPr>
        </p:nvSpPr>
        <p:spPr/>
        <p:txBody>
          <a:bodyPr/>
          <a:lstStyle/>
          <a:p>
            <a:fld id="{9549756A-19A5-41BE-88A9-803BF6F6248A}" type="slidenum">
              <a:rPr lang="it-IT" smtClean="0"/>
              <a:t>7</a:t>
            </a:fld>
            <a:endParaRPr lang="it-IT"/>
          </a:p>
        </p:txBody>
      </p:sp>
    </p:spTree>
    <p:extLst>
      <p:ext uri="{BB962C8B-B14F-4D97-AF65-F5344CB8AC3E}">
        <p14:creationId xmlns:p14="http://schemas.microsoft.com/office/powerpoint/2010/main" val="1648759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2CB400-6659-E73A-E30D-46CE162E6491}"/>
              </a:ext>
            </a:extLst>
          </p:cNvPr>
          <p:cNvSpPr>
            <a:spLocks noGrp="1"/>
          </p:cNvSpPr>
          <p:nvPr>
            <p:ph type="title"/>
          </p:nvPr>
        </p:nvSpPr>
        <p:spPr/>
        <p:txBody>
          <a:bodyPr/>
          <a:lstStyle/>
          <a:p>
            <a:r>
              <a:rPr lang="it-IT" b="1" dirty="0" err="1">
                <a:solidFill>
                  <a:srgbClr val="FF0000"/>
                </a:solidFill>
              </a:rPr>
              <a:t>Examples</a:t>
            </a:r>
            <a:endParaRPr lang="it-IT" b="1" dirty="0">
              <a:solidFill>
                <a:srgbClr val="FF0000"/>
              </a:solidFill>
            </a:endParaRPr>
          </a:p>
        </p:txBody>
      </p:sp>
      <p:sp>
        <p:nvSpPr>
          <p:cNvPr id="3" name="Segnaposto contenuto 2">
            <a:extLst>
              <a:ext uri="{FF2B5EF4-FFF2-40B4-BE49-F238E27FC236}">
                <a16:creationId xmlns:a16="http://schemas.microsoft.com/office/drawing/2014/main" id="{74C7CC28-A017-E177-E1D0-5653D023ABC9}"/>
              </a:ext>
            </a:extLst>
          </p:cNvPr>
          <p:cNvSpPr>
            <a:spLocks noGrp="1"/>
          </p:cNvSpPr>
          <p:nvPr>
            <p:ph idx="1"/>
          </p:nvPr>
        </p:nvSpPr>
        <p:spPr/>
        <p:txBody>
          <a:bodyPr>
            <a:normAutofit lnSpcReduction="10000"/>
          </a:bodyPr>
          <a:lstStyle/>
          <a:p>
            <a:r>
              <a:rPr lang="it-IT" dirty="0" err="1"/>
              <a:t>Let’s</a:t>
            </a:r>
            <a:r>
              <a:rPr lang="it-IT" dirty="0"/>
              <a:t> </a:t>
            </a:r>
            <a:r>
              <a:rPr lang="it-IT" dirty="0" err="1"/>
              <a:t>try</a:t>
            </a:r>
            <a:r>
              <a:rPr lang="it-IT" dirty="0"/>
              <a:t> to make </a:t>
            </a:r>
            <a:r>
              <a:rPr lang="it-IT" dirty="0" err="1"/>
              <a:t>this</a:t>
            </a:r>
            <a:r>
              <a:rPr lang="it-IT" dirty="0"/>
              <a:t> </a:t>
            </a:r>
            <a:r>
              <a:rPr lang="it-IT" dirty="0" err="1"/>
              <a:t>fundamental</a:t>
            </a:r>
            <a:r>
              <a:rPr lang="it-IT" dirty="0"/>
              <a:t> concept clear </a:t>
            </a:r>
            <a:r>
              <a:rPr lang="it-IT" dirty="0" err="1"/>
              <a:t>through</a:t>
            </a:r>
            <a:r>
              <a:rPr lang="it-IT" dirty="0"/>
              <a:t> some </a:t>
            </a:r>
            <a:r>
              <a:rPr lang="it-IT" dirty="0" err="1"/>
              <a:t>examples</a:t>
            </a:r>
            <a:r>
              <a:rPr lang="it-IT" dirty="0"/>
              <a:t> </a:t>
            </a:r>
            <a:r>
              <a:rPr lang="it-IT" dirty="0">
                <a:sym typeface="Wingdings" panose="05000000000000000000" pitchFamily="2" charset="2"/>
              </a:rPr>
              <a:t> no tax-</a:t>
            </a:r>
            <a:r>
              <a:rPr lang="it-IT" dirty="0" err="1">
                <a:sym typeface="Wingdings" panose="05000000000000000000" pitchFamily="2" charset="2"/>
              </a:rPr>
              <a:t>related</a:t>
            </a:r>
            <a:r>
              <a:rPr lang="it-IT" dirty="0">
                <a:sym typeface="Wingdings" panose="05000000000000000000" pitchFamily="2" charset="2"/>
              </a:rPr>
              <a:t> </a:t>
            </a:r>
            <a:r>
              <a:rPr lang="it-IT" dirty="0" err="1">
                <a:sym typeface="Wingdings" panose="05000000000000000000" pitchFamily="2" charset="2"/>
              </a:rPr>
              <a:t>example</a:t>
            </a:r>
            <a:endParaRPr lang="it-IT" dirty="0"/>
          </a:p>
          <a:p>
            <a:pPr marL="0" indent="0">
              <a:buNone/>
            </a:pPr>
            <a:r>
              <a:rPr lang="en-US" dirty="0"/>
              <a:t>Let us imagine that the rule provides that ambulances do not pay a certain toll for access to a certain area.</a:t>
            </a:r>
          </a:p>
          <a:p>
            <a:pPr marL="457200" indent="-457200">
              <a:buAutoNum type="arabicPeriod"/>
            </a:pPr>
            <a:r>
              <a:rPr lang="en-US" dirty="0"/>
              <a:t>an ambulance enters </a:t>
            </a:r>
            <a:r>
              <a:rPr lang="en-US" dirty="0">
                <a:sym typeface="Wingdings" panose="05000000000000000000" pitchFamily="2" charset="2"/>
              </a:rPr>
              <a:t> </a:t>
            </a:r>
            <a:r>
              <a:rPr lang="en-US" dirty="0"/>
              <a:t> </a:t>
            </a:r>
            <a:r>
              <a:rPr lang="en-US" dirty="0" err="1"/>
              <a:t>lecit</a:t>
            </a:r>
            <a:r>
              <a:rPr lang="en-US" dirty="0"/>
              <a:t> situation, comparable to legitimate tax saving</a:t>
            </a:r>
          </a:p>
          <a:p>
            <a:pPr marL="457200" indent="-457200">
              <a:buAutoNum type="arabicPeriod"/>
            </a:pPr>
            <a:r>
              <a:rPr lang="en-US" dirty="0"/>
              <a:t>a vehicle that is not an ambulance enters without paying,  but it is painted and camouflaged to make it look like an ambulance </a:t>
            </a:r>
            <a:r>
              <a:rPr lang="en-US" dirty="0">
                <a:sym typeface="Wingdings" panose="05000000000000000000" pitchFamily="2" charset="2"/>
              </a:rPr>
              <a:t></a:t>
            </a:r>
            <a:r>
              <a:rPr lang="en-US" dirty="0"/>
              <a:t> fraud/evasion</a:t>
            </a:r>
          </a:p>
          <a:p>
            <a:pPr marL="457200" indent="-457200">
              <a:buAutoNum type="arabicPeriod"/>
            </a:pPr>
            <a:r>
              <a:rPr lang="en-US" dirty="0"/>
              <a:t>an ambulance enters but is not in an actual emergency because the driver is using it as a normal means of transport </a:t>
            </a:r>
            <a:r>
              <a:rPr lang="en-US" dirty="0">
                <a:sym typeface="Wingdings" panose="05000000000000000000" pitchFamily="2" charset="2"/>
              </a:rPr>
              <a:t> it is comparable to </a:t>
            </a:r>
            <a:r>
              <a:rPr lang="en-US" dirty="0"/>
              <a:t>avoidance as we do not have an infringement of law but its purpose is bypassed</a:t>
            </a:r>
            <a:endParaRPr lang="it-IT" dirty="0"/>
          </a:p>
        </p:txBody>
      </p:sp>
      <p:sp>
        <p:nvSpPr>
          <p:cNvPr id="4" name="Segnaposto numero diapositiva 3">
            <a:extLst>
              <a:ext uri="{FF2B5EF4-FFF2-40B4-BE49-F238E27FC236}">
                <a16:creationId xmlns:a16="http://schemas.microsoft.com/office/drawing/2014/main" id="{D35E7352-C316-CDB7-590D-F024E527E1C7}"/>
              </a:ext>
            </a:extLst>
          </p:cNvPr>
          <p:cNvSpPr>
            <a:spLocks noGrp="1"/>
          </p:cNvSpPr>
          <p:nvPr>
            <p:ph type="sldNum" sz="quarter" idx="12"/>
          </p:nvPr>
        </p:nvSpPr>
        <p:spPr/>
        <p:txBody>
          <a:bodyPr/>
          <a:lstStyle/>
          <a:p>
            <a:fld id="{9549756A-19A5-41BE-88A9-803BF6F6248A}" type="slidenum">
              <a:rPr lang="it-IT" smtClean="0"/>
              <a:t>8</a:t>
            </a:fld>
            <a:endParaRPr lang="it-IT"/>
          </a:p>
        </p:txBody>
      </p:sp>
    </p:spTree>
    <p:extLst>
      <p:ext uri="{BB962C8B-B14F-4D97-AF65-F5344CB8AC3E}">
        <p14:creationId xmlns:p14="http://schemas.microsoft.com/office/powerpoint/2010/main" val="1320952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AFA6A9-AAE8-75C2-FEF4-D82BAB883B55}"/>
              </a:ext>
            </a:extLst>
          </p:cNvPr>
          <p:cNvSpPr>
            <a:spLocks noGrp="1"/>
          </p:cNvSpPr>
          <p:nvPr>
            <p:ph type="title"/>
          </p:nvPr>
        </p:nvSpPr>
        <p:spPr/>
        <p:txBody>
          <a:bodyPr/>
          <a:lstStyle/>
          <a:p>
            <a:r>
              <a:rPr lang="it-IT" b="1" dirty="0">
                <a:solidFill>
                  <a:srgbClr val="FF0000"/>
                </a:solidFill>
              </a:rPr>
              <a:t>International Tax </a:t>
            </a:r>
            <a:r>
              <a:rPr lang="it-IT" b="1" dirty="0" err="1">
                <a:solidFill>
                  <a:srgbClr val="FF0000"/>
                </a:solidFill>
              </a:rPr>
              <a:t>Law</a:t>
            </a:r>
            <a:endParaRPr lang="it-IT" b="1" dirty="0">
              <a:solidFill>
                <a:srgbClr val="FF0000"/>
              </a:solidFill>
            </a:endParaRPr>
          </a:p>
        </p:txBody>
      </p:sp>
      <p:sp>
        <p:nvSpPr>
          <p:cNvPr id="3" name="Segnaposto contenuto 2">
            <a:extLst>
              <a:ext uri="{FF2B5EF4-FFF2-40B4-BE49-F238E27FC236}">
                <a16:creationId xmlns:a16="http://schemas.microsoft.com/office/drawing/2014/main" id="{BD33C9D9-FB4B-097A-F8D7-B9F379A8443D}"/>
              </a:ext>
            </a:extLst>
          </p:cNvPr>
          <p:cNvSpPr>
            <a:spLocks noGrp="1"/>
          </p:cNvSpPr>
          <p:nvPr>
            <p:ph idx="1"/>
          </p:nvPr>
        </p:nvSpPr>
        <p:spPr/>
        <p:txBody>
          <a:bodyPr>
            <a:normAutofit fontScale="85000" lnSpcReduction="10000"/>
          </a:bodyPr>
          <a:lstStyle/>
          <a:p>
            <a:pPr algn="just"/>
            <a:r>
              <a:rPr lang="it-IT" dirty="0"/>
              <a:t>Given </a:t>
            </a:r>
            <a:r>
              <a:rPr lang="it-IT" dirty="0" err="1"/>
              <a:t>that</a:t>
            </a:r>
            <a:r>
              <a:rPr lang="it-IT" dirty="0"/>
              <a:t> </a:t>
            </a:r>
            <a:r>
              <a:rPr lang="it-IT" dirty="0" err="1"/>
              <a:t>our</a:t>
            </a:r>
            <a:r>
              <a:rPr lang="it-IT" dirty="0"/>
              <a:t> focus </a:t>
            </a:r>
            <a:r>
              <a:rPr lang="it-IT" dirty="0" err="1"/>
              <a:t>is</a:t>
            </a:r>
            <a:r>
              <a:rPr lang="it-IT" dirty="0"/>
              <a:t> tax planning, </a:t>
            </a:r>
            <a:r>
              <a:rPr lang="it-IT" dirty="0" err="1"/>
              <a:t>let’s</a:t>
            </a:r>
            <a:r>
              <a:rPr lang="it-IT" dirty="0"/>
              <a:t> </a:t>
            </a:r>
            <a:r>
              <a:rPr lang="it-IT" dirty="0" err="1"/>
              <a:t>try</a:t>
            </a:r>
            <a:r>
              <a:rPr lang="it-IT" dirty="0"/>
              <a:t> to fix some </a:t>
            </a:r>
            <a:r>
              <a:rPr lang="it-IT" dirty="0" err="1"/>
              <a:t>basic</a:t>
            </a:r>
            <a:r>
              <a:rPr lang="it-IT" dirty="0"/>
              <a:t> </a:t>
            </a:r>
            <a:r>
              <a:rPr lang="it-IT" dirty="0" err="1"/>
              <a:t>definitions</a:t>
            </a:r>
            <a:r>
              <a:rPr lang="it-IT" dirty="0"/>
              <a:t>… </a:t>
            </a:r>
          </a:p>
          <a:p>
            <a:pPr algn="just"/>
            <a:r>
              <a:rPr lang="en-US" dirty="0"/>
              <a:t>“International law of taxation” refers to the set of rules governing the taxing power of individual States which stem from sources of international law. An example of norms belonging to this category would be the international conventions against double taxation, which are generally bilateral agreements and, among the sources of international law, fall under the heading of treaties.      </a:t>
            </a:r>
          </a:p>
          <a:p>
            <a:pPr algn="just"/>
            <a:r>
              <a:rPr lang="en-US" dirty="0"/>
              <a:t>   “International tax law”, strictly speaking, instead refers to the set of domestic rules governing the tax treatment of cases that cross national borders. An example of this category would be the domestic rules governing taxation of foreigners.       </a:t>
            </a:r>
          </a:p>
          <a:p>
            <a:pPr algn="just"/>
            <a:r>
              <a:rPr lang="en-US" dirty="0"/>
              <a:t>  In brief, the distinction is based on the nature of the source: “domestic” in international tax law and “international” in international law of taxation. In practice, however, the preference is often to adopt a single term for international tax regulations, merging these two distinct categories into what is known as “international tax law”.</a:t>
            </a:r>
            <a:endParaRPr lang="it-IT" dirty="0"/>
          </a:p>
          <a:p>
            <a:pPr marL="0" indent="0">
              <a:buNone/>
            </a:pPr>
            <a:endParaRPr lang="it-IT" dirty="0"/>
          </a:p>
        </p:txBody>
      </p:sp>
      <p:sp>
        <p:nvSpPr>
          <p:cNvPr id="4" name="Segnaposto numero diapositiva 3">
            <a:extLst>
              <a:ext uri="{FF2B5EF4-FFF2-40B4-BE49-F238E27FC236}">
                <a16:creationId xmlns:a16="http://schemas.microsoft.com/office/drawing/2014/main" id="{7FFBF802-C65D-70E1-9AFB-8190510C3B5E}"/>
              </a:ext>
            </a:extLst>
          </p:cNvPr>
          <p:cNvSpPr>
            <a:spLocks noGrp="1"/>
          </p:cNvSpPr>
          <p:nvPr>
            <p:ph type="sldNum" sz="quarter" idx="12"/>
          </p:nvPr>
        </p:nvSpPr>
        <p:spPr/>
        <p:txBody>
          <a:bodyPr/>
          <a:lstStyle/>
          <a:p>
            <a:fld id="{9549756A-19A5-41BE-88A9-803BF6F6248A}" type="slidenum">
              <a:rPr lang="it-IT" smtClean="0"/>
              <a:t>9</a:t>
            </a:fld>
            <a:endParaRPr lang="it-IT"/>
          </a:p>
        </p:txBody>
      </p:sp>
    </p:spTree>
    <p:extLst>
      <p:ext uri="{BB962C8B-B14F-4D97-AF65-F5344CB8AC3E}">
        <p14:creationId xmlns:p14="http://schemas.microsoft.com/office/powerpoint/2010/main" val="2709260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9D06CB-EB3D-9776-D6BC-04FCA66B1025}"/>
              </a:ext>
            </a:extLst>
          </p:cNvPr>
          <p:cNvSpPr>
            <a:spLocks noGrp="1"/>
          </p:cNvSpPr>
          <p:nvPr>
            <p:ph type="title"/>
          </p:nvPr>
        </p:nvSpPr>
        <p:spPr/>
        <p:txBody>
          <a:bodyPr/>
          <a:lstStyle/>
          <a:p>
            <a:r>
              <a:rPr lang="it-IT" dirty="0" err="1"/>
              <a:t>Is</a:t>
            </a:r>
            <a:r>
              <a:rPr lang="it-IT" dirty="0"/>
              <a:t> international tax </a:t>
            </a:r>
            <a:r>
              <a:rPr lang="it-IT" dirty="0" err="1"/>
              <a:t>law</a:t>
            </a:r>
            <a:r>
              <a:rPr lang="it-IT" dirty="0"/>
              <a:t> a bluff? </a:t>
            </a:r>
          </a:p>
        </p:txBody>
      </p:sp>
      <p:sp>
        <p:nvSpPr>
          <p:cNvPr id="3" name="Segnaposto contenuto 2">
            <a:extLst>
              <a:ext uri="{FF2B5EF4-FFF2-40B4-BE49-F238E27FC236}">
                <a16:creationId xmlns:a16="http://schemas.microsoft.com/office/drawing/2014/main" id="{CF6ED54F-0C91-BA7A-57E9-3873E1411ECE}"/>
              </a:ext>
            </a:extLst>
          </p:cNvPr>
          <p:cNvSpPr>
            <a:spLocks noGrp="1"/>
          </p:cNvSpPr>
          <p:nvPr>
            <p:ph idx="1"/>
          </p:nvPr>
        </p:nvSpPr>
        <p:spPr/>
        <p:txBody>
          <a:bodyPr/>
          <a:lstStyle/>
          <a:p>
            <a:pPr algn="just"/>
            <a:r>
              <a:rPr lang="en-US" dirty="0"/>
              <a:t>We are already beginning to understand - and we will see this more clearly in the course of our lectures - that the reference remains ‘domestic law’. We must imagine international law as an empty box that is filled with content through the rules of domestic law</a:t>
            </a:r>
          </a:p>
          <a:p>
            <a:pPr algn="just"/>
            <a:r>
              <a:rPr lang="en-US" dirty="0"/>
              <a:t>International law establishes criteria for allocation between different states. </a:t>
            </a:r>
          </a:p>
          <a:p>
            <a:pPr marL="0" indent="0" algn="just">
              <a:buNone/>
            </a:pPr>
            <a:r>
              <a:rPr lang="en-US" dirty="0"/>
              <a:t>For example: a resident in Italy does a work in Spain</a:t>
            </a:r>
          </a:p>
          <a:p>
            <a:pPr marL="0" indent="0" algn="just">
              <a:buNone/>
            </a:pPr>
            <a:r>
              <a:rPr lang="en-US" dirty="0"/>
              <a:t>International tax law determines whether the power to tax lies with Italy or Spain.</a:t>
            </a:r>
          </a:p>
          <a:p>
            <a:pPr marL="0" indent="0" algn="just">
              <a:buNone/>
            </a:pPr>
            <a:r>
              <a:rPr lang="en-US" dirty="0"/>
              <a:t>But then, once the state with taxing tights has been identified, domestic rules provide the taxation regime</a:t>
            </a:r>
            <a:endParaRPr lang="it-IT" dirty="0"/>
          </a:p>
        </p:txBody>
      </p:sp>
      <p:sp>
        <p:nvSpPr>
          <p:cNvPr id="4" name="Segnaposto numero diapositiva 3">
            <a:extLst>
              <a:ext uri="{FF2B5EF4-FFF2-40B4-BE49-F238E27FC236}">
                <a16:creationId xmlns:a16="http://schemas.microsoft.com/office/drawing/2014/main" id="{F637DF3A-3475-A89F-CFD6-A4FAF1E666C1}"/>
              </a:ext>
            </a:extLst>
          </p:cNvPr>
          <p:cNvSpPr>
            <a:spLocks noGrp="1"/>
          </p:cNvSpPr>
          <p:nvPr>
            <p:ph type="sldNum" sz="quarter" idx="12"/>
          </p:nvPr>
        </p:nvSpPr>
        <p:spPr/>
        <p:txBody>
          <a:bodyPr/>
          <a:lstStyle/>
          <a:p>
            <a:fld id="{9549756A-19A5-41BE-88A9-803BF6F6248A}" type="slidenum">
              <a:rPr lang="it-IT" smtClean="0"/>
              <a:t>10</a:t>
            </a:fld>
            <a:endParaRPr lang="it-IT"/>
          </a:p>
        </p:txBody>
      </p:sp>
    </p:spTree>
    <p:extLst>
      <p:ext uri="{BB962C8B-B14F-4D97-AF65-F5344CB8AC3E}">
        <p14:creationId xmlns:p14="http://schemas.microsoft.com/office/powerpoint/2010/main" val="611409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27DD1F-44F7-78B6-B369-674E18D9E799}"/>
              </a:ext>
            </a:extLst>
          </p:cNvPr>
          <p:cNvSpPr>
            <a:spLocks noGrp="1"/>
          </p:cNvSpPr>
          <p:nvPr>
            <p:ph type="title"/>
          </p:nvPr>
        </p:nvSpPr>
        <p:spPr/>
        <p:txBody>
          <a:bodyPr/>
          <a:lstStyle/>
          <a:p>
            <a:r>
              <a:rPr lang="it-IT" b="1" dirty="0">
                <a:solidFill>
                  <a:srgbClr val="FF0000"/>
                </a:solidFill>
              </a:rPr>
              <a:t>And EU Tax </a:t>
            </a:r>
            <a:r>
              <a:rPr lang="it-IT" b="1" dirty="0" err="1">
                <a:solidFill>
                  <a:srgbClr val="FF0000"/>
                </a:solidFill>
              </a:rPr>
              <a:t>Law</a:t>
            </a:r>
            <a:r>
              <a:rPr lang="it-IT" b="1" dirty="0">
                <a:solidFill>
                  <a:srgbClr val="FF0000"/>
                </a:solidFill>
              </a:rPr>
              <a:t>?</a:t>
            </a:r>
          </a:p>
        </p:txBody>
      </p:sp>
      <p:sp>
        <p:nvSpPr>
          <p:cNvPr id="3" name="Segnaposto contenuto 2">
            <a:extLst>
              <a:ext uri="{FF2B5EF4-FFF2-40B4-BE49-F238E27FC236}">
                <a16:creationId xmlns:a16="http://schemas.microsoft.com/office/drawing/2014/main" id="{9DA0D136-14B6-8D37-A86D-7F95B04422CD}"/>
              </a:ext>
            </a:extLst>
          </p:cNvPr>
          <p:cNvSpPr>
            <a:spLocks noGrp="1"/>
          </p:cNvSpPr>
          <p:nvPr>
            <p:ph idx="1"/>
          </p:nvPr>
        </p:nvSpPr>
        <p:spPr/>
        <p:txBody>
          <a:bodyPr/>
          <a:lstStyle/>
          <a:p>
            <a:r>
              <a:rPr lang="en-US" dirty="0"/>
              <a:t>European law - beyond the features we will see - is concerned with taxation but only in order to protect fundamental EU freedoms</a:t>
            </a:r>
          </a:p>
          <a:p>
            <a:r>
              <a:rPr lang="en-US" dirty="0"/>
              <a:t>Here, too, we will see that much of the tax rules lie in domestic law, even if interpreted in the light of fundamental EU principles</a:t>
            </a:r>
          </a:p>
          <a:p>
            <a:r>
              <a:rPr lang="en-US" dirty="0"/>
              <a:t>The rules set at European level are still relatively limited: VAT itself - a fully </a:t>
            </a:r>
            <a:r>
              <a:rPr lang="en-US" dirty="0" err="1"/>
              <a:t>harmonised</a:t>
            </a:r>
            <a:r>
              <a:rPr lang="en-US" dirty="0"/>
              <a:t> tax for all intents and purposes - for a large part of the concepts and institutes devolves to domestic law </a:t>
            </a:r>
          </a:p>
          <a:p>
            <a:pPr marL="0" indent="0">
              <a:buNone/>
            </a:pPr>
            <a:r>
              <a:rPr lang="en-US" dirty="0"/>
              <a:t>e.g. the right of deduction is a key institution of the VAT system </a:t>
            </a:r>
            <a:r>
              <a:rPr lang="en-US" dirty="0">
                <a:sym typeface="Wingdings" panose="05000000000000000000" pitchFamily="2" charset="2"/>
              </a:rPr>
              <a:t></a:t>
            </a:r>
            <a:r>
              <a:rPr lang="en-US" dirty="0"/>
              <a:t> we will see that the entire set of rules is domestic even if in the background it must be interpreted in the light of European principles (e.g. principle of neutrality)</a:t>
            </a:r>
          </a:p>
        </p:txBody>
      </p:sp>
      <p:sp>
        <p:nvSpPr>
          <p:cNvPr id="4" name="Segnaposto numero diapositiva 3">
            <a:extLst>
              <a:ext uri="{FF2B5EF4-FFF2-40B4-BE49-F238E27FC236}">
                <a16:creationId xmlns:a16="http://schemas.microsoft.com/office/drawing/2014/main" id="{AB4DD464-006A-9A47-7415-BB20FA20B4A1}"/>
              </a:ext>
            </a:extLst>
          </p:cNvPr>
          <p:cNvSpPr>
            <a:spLocks noGrp="1"/>
          </p:cNvSpPr>
          <p:nvPr>
            <p:ph type="sldNum" sz="quarter" idx="12"/>
          </p:nvPr>
        </p:nvSpPr>
        <p:spPr/>
        <p:txBody>
          <a:bodyPr/>
          <a:lstStyle/>
          <a:p>
            <a:fld id="{9549756A-19A5-41BE-88A9-803BF6F6248A}" type="slidenum">
              <a:rPr lang="it-IT" smtClean="0"/>
              <a:t>11</a:t>
            </a:fld>
            <a:endParaRPr lang="it-IT"/>
          </a:p>
        </p:txBody>
      </p:sp>
    </p:spTree>
    <p:extLst>
      <p:ext uri="{BB962C8B-B14F-4D97-AF65-F5344CB8AC3E}">
        <p14:creationId xmlns:p14="http://schemas.microsoft.com/office/powerpoint/2010/main" val="2481455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C46A4F-4718-FFE4-E24A-7E49596FA2FA}"/>
              </a:ext>
            </a:extLst>
          </p:cNvPr>
          <p:cNvSpPr>
            <a:spLocks noGrp="1"/>
          </p:cNvSpPr>
          <p:nvPr>
            <p:ph type="title"/>
          </p:nvPr>
        </p:nvSpPr>
        <p:spPr/>
        <p:txBody>
          <a:bodyPr/>
          <a:lstStyle/>
          <a:p>
            <a:r>
              <a:rPr lang="it-IT" b="1" dirty="0">
                <a:solidFill>
                  <a:srgbClr val="FF0000"/>
                </a:solidFill>
              </a:rPr>
              <a:t>International Tax </a:t>
            </a:r>
            <a:r>
              <a:rPr lang="it-IT" b="1" dirty="0" err="1">
                <a:solidFill>
                  <a:srgbClr val="FF0000"/>
                </a:solidFill>
              </a:rPr>
              <a:t>Examples</a:t>
            </a:r>
            <a:endParaRPr lang="it-IT" b="1" dirty="0">
              <a:solidFill>
                <a:srgbClr val="FF0000"/>
              </a:solidFill>
            </a:endParaRPr>
          </a:p>
        </p:txBody>
      </p:sp>
      <p:sp>
        <p:nvSpPr>
          <p:cNvPr id="3" name="Segnaposto contenuto 2">
            <a:extLst>
              <a:ext uri="{FF2B5EF4-FFF2-40B4-BE49-F238E27FC236}">
                <a16:creationId xmlns:a16="http://schemas.microsoft.com/office/drawing/2014/main" id="{939F0040-C169-9832-9915-286779451072}"/>
              </a:ext>
            </a:extLst>
          </p:cNvPr>
          <p:cNvSpPr>
            <a:spLocks noGrp="1"/>
          </p:cNvSpPr>
          <p:nvPr>
            <p:ph idx="1"/>
          </p:nvPr>
        </p:nvSpPr>
        <p:spPr/>
        <p:txBody>
          <a:bodyPr>
            <a:normAutofit lnSpcReduction="10000"/>
          </a:bodyPr>
          <a:lstStyle/>
          <a:p>
            <a:r>
              <a:rPr lang="en-US" dirty="0"/>
              <a:t>In Country A, the tax rate for individuals with an income up to € 80,000 is 40%.</a:t>
            </a:r>
          </a:p>
          <a:p>
            <a:r>
              <a:rPr lang="en-US" dirty="0"/>
              <a:t>In Country B, the rate for individuals with income up to € 80,000 is 15%.</a:t>
            </a:r>
          </a:p>
          <a:p>
            <a:r>
              <a:rPr lang="en-US" dirty="0"/>
              <a:t>Mike resides in Country A and would like to pay less tax.</a:t>
            </a:r>
          </a:p>
          <a:p>
            <a:pPr marL="457200" indent="-457200">
              <a:buAutoNum type="arabicPeriod"/>
            </a:pPr>
            <a:r>
              <a:rPr lang="en-US" dirty="0"/>
              <a:t>Mike actually moves to Country B </a:t>
            </a:r>
            <a:r>
              <a:rPr lang="en-US" dirty="0">
                <a:sym typeface="Wingdings" panose="05000000000000000000" pitchFamily="2" charset="2"/>
              </a:rPr>
              <a:t></a:t>
            </a:r>
            <a:r>
              <a:rPr lang="en-US" dirty="0"/>
              <a:t> </a:t>
            </a:r>
            <a:r>
              <a:rPr lang="en-US" dirty="0" err="1"/>
              <a:t>lecit</a:t>
            </a:r>
            <a:r>
              <a:rPr lang="en-US" dirty="0"/>
              <a:t> tax saving, tax planning</a:t>
            </a:r>
          </a:p>
          <a:p>
            <a:pPr marL="457200" indent="-457200">
              <a:buAutoNum type="arabicPeriod"/>
            </a:pPr>
            <a:r>
              <a:rPr lang="en-US" dirty="0"/>
              <a:t>Mike enters into a fake lease and pretends to move to Country B. Actually, he continues to live in Country A </a:t>
            </a:r>
            <a:r>
              <a:rPr lang="en-US" dirty="0">
                <a:sym typeface="Wingdings" panose="05000000000000000000" pitchFamily="2" charset="2"/>
              </a:rPr>
              <a:t> tax</a:t>
            </a:r>
            <a:r>
              <a:rPr lang="en-US" dirty="0"/>
              <a:t> fraud, evasion as the  transfer of residence is fake</a:t>
            </a:r>
          </a:p>
          <a:p>
            <a:pPr marL="457200" indent="-457200">
              <a:buAutoNum type="arabicPeriod"/>
            </a:pPr>
            <a:r>
              <a:rPr lang="en-US" dirty="0"/>
              <a:t>Mike enters into an actual lease agreement and… </a:t>
            </a:r>
          </a:p>
          <a:p>
            <a:pPr marL="0" indent="0">
              <a:buNone/>
            </a:pPr>
            <a:r>
              <a:rPr lang="en-US" dirty="0"/>
              <a:t>Try to identify some elements for the case of tax avoidance</a:t>
            </a:r>
            <a:endParaRPr lang="it-IT" dirty="0"/>
          </a:p>
        </p:txBody>
      </p:sp>
      <p:sp>
        <p:nvSpPr>
          <p:cNvPr id="4" name="Segnaposto numero diapositiva 3">
            <a:extLst>
              <a:ext uri="{FF2B5EF4-FFF2-40B4-BE49-F238E27FC236}">
                <a16:creationId xmlns:a16="http://schemas.microsoft.com/office/drawing/2014/main" id="{062B84A5-409E-4CB5-045B-69BD509D7316}"/>
              </a:ext>
            </a:extLst>
          </p:cNvPr>
          <p:cNvSpPr>
            <a:spLocks noGrp="1"/>
          </p:cNvSpPr>
          <p:nvPr>
            <p:ph type="sldNum" sz="quarter" idx="12"/>
          </p:nvPr>
        </p:nvSpPr>
        <p:spPr/>
        <p:txBody>
          <a:bodyPr/>
          <a:lstStyle/>
          <a:p>
            <a:fld id="{9549756A-19A5-41BE-88A9-803BF6F6248A}" type="slidenum">
              <a:rPr lang="it-IT" smtClean="0"/>
              <a:t>12</a:t>
            </a:fld>
            <a:endParaRPr lang="it-IT"/>
          </a:p>
        </p:txBody>
      </p:sp>
      <p:pic>
        <p:nvPicPr>
          <p:cNvPr id="5" name="Immagine 4" descr="corporate-tax-compliance-in-the-netherlands.jpg">
            <a:extLst>
              <a:ext uri="{FF2B5EF4-FFF2-40B4-BE49-F238E27FC236}">
                <a16:creationId xmlns:a16="http://schemas.microsoft.com/office/drawing/2014/main" id="{30BC59AA-9B51-5583-76B6-1FA44C5CB54B}"/>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881887" y="4870153"/>
            <a:ext cx="1330625" cy="1790181"/>
          </a:xfrm>
          <a:prstGeom prst="rect">
            <a:avLst/>
          </a:prstGeom>
        </p:spPr>
      </p:pic>
    </p:spTree>
    <p:extLst>
      <p:ext uri="{BB962C8B-B14F-4D97-AF65-F5344CB8AC3E}">
        <p14:creationId xmlns:p14="http://schemas.microsoft.com/office/powerpoint/2010/main" val="351949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BE0A79-1518-BE00-D684-F31ADA0D70FA}"/>
              </a:ext>
            </a:extLst>
          </p:cNvPr>
          <p:cNvSpPr>
            <a:spLocks noGrp="1"/>
          </p:cNvSpPr>
          <p:nvPr>
            <p:ph type="title"/>
          </p:nvPr>
        </p:nvSpPr>
        <p:spPr>
          <a:xfrm>
            <a:off x="646111" y="452718"/>
            <a:ext cx="8870029" cy="993310"/>
          </a:xfrm>
        </p:spPr>
        <p:txBody>
          <a:bodyPr/>
          <a:lstStyle/>
          <a:p>
            <a:r>
              <a:rPr lang="it-IT" sz="2800" dirty="0" err="1"/>
              <a:t>Raising</a:t>
            </a:r>
            <a:r>
              <a:rPr lang="it-IT" sz="2800" dirty="0"/>
              <a:t> the </a:t>
            </a:r>
            <a:r>
              <a:rPr lang="it-IT" sz="2800" dirty="0" err="1"/>
              <a:t>difficulties</a:t>
            </a:r>
            <a:r>
              <a:rPr lang="it-IT" sz="2800" dirty="0"/>
              <a:t>… an </a:t>
            </a:r>
            <a:r>
              <a:rPr lang="it-IT" sz="2800" dirty="0" err="1"/>
              <a:t>actual</a:t>
            </a:r>
            <a:r>
              <a:rPr lang="it-IT" sz="2800" dirty="0"/>
              <a:t> case of international tax </a:t>
            </a:r>
            <a:r>
              <a:rPr lang="it-IT" sz="2800" dirty="0" err="1"/>
              <a:t>avoidance</a:t>
            </a:r>
            <a:endParaRPr lang="it-IT" sz="2800" dirty="0"/>
          </a:p>
        </p:txBody>
      </p:sp>
      <p:sp>
        <p:nvSpPr>
          <p:cNvPr id="3" name="Segnaposto contenuto 2">
            <a:extLst>
              <a:ext uri="{FF2B5EF4-FFF2-40B4-BE49-F238E27FC236}">
                <a16:creationId xmlns:a16="http://schemas.microsoft.com/office/drawing/2014/main" id="{B3BF5E41-99EB-7F83-3EE6-FE076BFC980E}"/>
              </a:ext>
            </a:extLst>
          </p:cNvPr>
          <p:cNvSpPr>
            <a:spLocks noGrp="1"/>
          </p:cNvSpPr>
          <p:nvPr>
            <p:ph idx="1"/>
          </p:nvPr>
        </p:nvSpPr>
        <p:spPr>
          <a:xfrm>
            <a:off x="733648" y="1446028"/>
            <a:ext cx="10079664" cy="4959254"/>
          </a:xfrm>
        </p:spPr>
        <p:txBody>
          <a:bodyPr>
            <a:normAutofit fontScale="77500" lnSpcReduction="20000"/>
          </a:bodyPr>
          <a:lstStyle/>
          <a:p>
            <a:endParaRPr lang="it-IT" b="1" dirty="0">
              <a:solidFill>
                <a:srgbClr val="FF0000"/>
              </a:solidFill>
            </a:endParaRPr>
          </a:p>
          <a:p>
            <a:r>
              <a:rPr lang="it-IT" b="1" dirty="0">
                <a:solidFill>
                  <a:srgbClr val="FF0000"/>
                </a:solidFill>
              </a:rPr>
              <a:t>Double Irish-Dutch Sandwich</a:t>
            </a:r>
          </a:p>
          <a:p>
            <a:pPr>
              <a:buFont typeface="Arial" panose="020B0604020202020204" pitchFamily="34" charset="0"/>
              <a:buChar char="•"/>
            </a:pPr>
            <a:r>
              <a:rPr lang="en-US" dirty="0"/>
              <a:t>US Parent company transfers IP to IP Holding </a:t>
            </a:r>
          </a:p>
          <a:p>
            <a:pPr>
              <a:buFont typeface="Arial" panose="020B0604020202020204" pitchFamily="34" charset="0"/>
              <a:buChar char="•"/>
            </a:pPr>
            <a:r>
              <a:rPr lang="en-US" dirty="0"/>
              <a:t>IP Holding is double resident in </a:t>
            </a:r>
            <a:r>
              <a:rPr lang="en-US" dirty="0" err="1"/>
              <a:t>Carribbean</a:t>
            </a:r>
            <a:r>
              <a:rPr lang="en-US" dirty="0"/>
              <a:t> State and in Ireland with management in </a:t>
            </a:r>
            <a:r>
              <a:rPr lang="en-US" dirty="0" err="1"/>
              <a:t>Carribbean</a:t>
            </a:r>
            <a:r>
              <a:rPr lang="en-US" dirty="0"/>
              <a:t> State </a:t>
            </a:r>
          </a:p>
          <a:p>
            <a:pPr>
              <a:buFont typeface="Arial" panose="020B0604020202020204" pitchFamily="34" charset="0"/>
              <a:buChar char="•"/>
            </a:pPr>
            <a:r>
              <a:rPr lang="en-US" dirty="0"/>
              <a:t> IP Holding is not taxable in Ireland according to Irish Tax rules:</a:t>
            </a:r>
          </a:p>
          <a:p>
            <a:pPr marL="457200" indent="-457200">
              <a:buAutoNum type="arabicParenR"/>
            </a:pPr>
            <a:r>
              <a:rPr lang="en-US" dirty="0"/>
              <a:t>because management is in </a:t>
            </a:r>
            <a:r>
              <a:rPr lang="en-US" dirty="0" err="1"/>
              <a:t>Carribbean</a:t>
            </a:r>
            <a:r>
              <a:rPr lang="en-US" dirty="0"/>
              <a:t> State;</a:t>
            </a:r>
          </a:p>
          <a:p>
            <a:pPr marL="457200" indent="-457200">
              <a:buAutoNum type="arabicParenR"/>
            </a:pPr>
            <a:r>
              <a:rPr lang="en-US" dirty="0"/>
              <a:t> the shareholder are resident in US;</a:t>
            </a:r>
          </a:p>
          <a:p>
            <a:pPr marL="457200" indent="-457200">
              <a:buAutoNum type="arabicParenR"/>
            </a:pPr>
            <a:r>
              <a:rPr lang="en-US" dirty="0"/>
              <a:t>IP Holding controls an Irish company with active business.</a:t>
            </a:r>
          </a:p>
          <a:p>
            <a:pPr marL="0" indent="0">
              <a:buNone/>
            </a:pPr>
            <a:endParaRPr lang="en-US" dirty="0"/>
          </a:p>
          <a:p>
            <a:pPr marL="0" indent="0">
              <a:buNone/>
            </a:pPr>
            <a:r>
              <a:rPr lang="en-US" dirty="0"/>
              <a:t>For US purposes IP Holding is Irish company because founded under Irish law </a:t>
            </a:r>
          </a:p>
          <a:p>
            <a:pPr>
              <a:buFont typeface="Arial" panose="020B0604020202020204" pitchFamily="34" charset="0"/>
              <a:buChar char="•"/>
            </a:pPr>
            <a:r>
              <a:rPr lang="en-US" dirty="0"/>
              <a:t>We have also another Irish company which is an active company</a:t>
            </a:r>
          </a:p>
          <a:p>
            <a:pPr>
              <a:buFont typeface="Arial" panose="020B0604020202020204" pitchFamily="34" charset="0"/>
              <a:buChar char="•"/>
            </a:pPr>
            <a:r>
              <a:rPr lang="en-US" dirty="0"/>
              <a:t> IP Holding gives general license to inactive NL company;</a:t>
            </a:r>
          </a:p>
          <a:p>
            <a:pPr>
              <a:buFont typeface="Arial" panose="020B0604020202020204" pitchFamily="34" charset="0"/>
              <a:buChar char="•"/>
            </a:pPr>
            <a:r>
              <a:rPr lang="en-US" dirty="0"/>
              <a:t> NL company gives license to active Irish company </a:t>
            </a:r>
          </a:p>
          <a:p>
            <a:pPr>
              <a:buFont typeface="Arial" panose="020B0604020202020204" pitchFamily="34" charset="0"/>
              <a:buChar char="•"/>
            </a:pPr>
            <a:r>
              <a:rPr lang="en-US" dirty="0"/>
              <a:t>Flow of license fees therefore: operative company </a:t>
            </a:r>
            <a:r>
              <a:rPr lang="en-US" dirty="0">
                <a:sym typeface="Wingdings" panose="05000000000000000000" pitchFamily="2" charset="2"/>
              </a:rPr>
              <a:t> </a:t>
            </a:r>
            <a:r>
              <a:rPr lang="en-US" dirty="0"/>
              <a:t>active Irish company </a:t>
            </a:r>
            <a:r>
              <a:rPr lang="en-US" dirty="0">
                <a:sym typeface="Wingdings" panose="05000000000000000000" pitchFamily="2" charset="2"/>
              </a:rPr>
              <a:t> </a:t>
            </a:r>
            <a:r>
              <a:rPr lang="en-US" dirty="0"/>
              <a:t> inactive NL company </a:t>
            </a:r>
            <a:r>
              <a:rPr lang="en-US" dirty="0">
                <a:sym typeface="Wingdings" panose="05000000000000000000" pitchFamily="2" charset="2"/>
              </a:rPr>
              <a:t> </a:t>
            </a:r>
            <a:r>
              <a:rPr lang="en-US" dirty="0"/>
              <a:t> IP Holding </a:t>
            </a:r>
            <a:r>
              <a:rPr lang="en-US" dirty="0">
                <a:sym typeface="Wingdings" panose="05000000000000000000" pitchFamily="2" charset="2"/>
              </a:rPr>
              <a:t> </a:t>
            </a:r>
            <a:r>
              <a:rPr lang="en-US" dirty="0"/>
              <a:t>no dividend distribution to US Parent </a:t>
            </a:r>
          </a:p>
          <a:p>
            <a:pPr>
              <a:buFont typeface="Arial" panose="020B0604020202020204" pitchFamily="34" charset="0"/>
              <a:buChar char="•"/>
            </a:pPr>
            <a:endParaRPr lang="it-IT" dirty="0"/>
          </a:p>
        </p:txBody>
      </p:sp>
      <p:sp>
        <p:nvSpPr>
          <p:cNvPr id="4" name="Segnaposto numero diapositiva 3">
            <a:extLst>
              <a:ext uri="{FF2B5EF4-FFF2-40B4-BE49-F238E27FC236}">
                <a16:creationId xmlns:a16="http://schemas.microsoft.com/office/drawing/2014/main" id="{7CE43F6B-36DC-75BB-A4B9-49D237ABE18B}"/>
              </a:ext>
            </a:extLst>
          </p:cNvPr>
          <p:cNvSpPr>
            <a:spLocks noGrp="1"/>
          </p:cNvSpPr>
          <p:nvPr>
            <p:ph type="sldNum" sz="quarter" idx="12"/>
          </p:nvPr>
        </p:nvSpPr>
        <p:spPr/>
        <p:txBody>
          <a:bodyPr/>
          <a:lstStyle/>
          <a:p>
            <a:fld id="{9549756A-19A5-41BE-88A9-803BF6F6248A}" type="slidenum">
              <a:rPr lang="it-IT" smtClean="0"/>
              <a:t>13</a:t>
            </a:fld>
            <a:endParaRPr lang="it-IT"/>
          </a:p>
        </p:txBody>
      </p:sp>
    </p:spTree>
    <p:extLst>
      <p:ext uri="{BB962C8B-B14F-4D97-AF65-F5344CB8AC3E}">
        <p14:creationId xmlns:p14="http://schemas.microsoft.com/office/powerpoint/2010/main" val="4188315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838FADF-31BE-906B-AD37-728B74089179}"/>
              </a:ext>
            </a:extLst>
          </p:cNvPr>
          <p:cNvSpPr>
            <a:spLocks noGrp="1"/>
          </p:cNvSpPr>
          <p:nvPr>
            <p:ph type="title"/>
          </p:nvPr>
        </p:nvSpPr>
        <p:spPr/>
        <p:txBody>
          <a:bodyPr/>
          <a:lstStyle/>
          <a:p>
            <a:r>
              <a:rPr lang="it-IT" b="1" dirty="0" err="1">
                <a:solidFill>
                  <a:srgbClr val="FF0000"/>
                </a:solidFill>
              </a:rPr>
              <a:t>Effects</a:t>
            </a:r>
            <a:endParaRPr lang="it-IT" b="1" dirty="0">
              <a:solidFill>
                <a:srgbClr val="FF0000"/>
              </a:solidFill>
            </a:endParaRPr>
          </a:p>
        </p:txBody>
      </p:sp>
      <p:sp>
        <p:nvSpPr>
          <p:cNvPr id="3" name="Segnaposto contenuto 2">
            <a:extLst>
              <a:ext uri="{FF2B5EF4-FFF2-40B4-BE49-F238E27FC236}">
                <a16:creationId xmlns:a16="http://schemas.microsoft.com/office/drawing/2014/main" id="{296C25E9-5FA2-B8B1-5164-3DAE68FE40BA}"/>
              </a:ext>
            </a:extLst>
          </p:cNvPr>
          <p:cNvSpPr>
            <a:spLocks noGrp="1"/>
          </p:cNvSpPr>
          <p:nvPr>
            <p:ph idx="1"/>
          </p:nvPr>
        </p:nvSpPr>
        <p:spPr>
          <a:xfrm>
            <a:off x="808074" y="1424764"/>
            <a:ext cx="9241779" cy="4823636"/>
          </a:xfrm>
        </p:spPr>
        <p:txBody>
          <a:bodyPr>
            <a:normAutofit fontScale="77500" lnSpcReduction="20000"/>
          </a:bodyPr>
          <a:lstStyle/>
          <a:p>
            <a:pPr algn="just"/>
            <a:r>
              <a:rPr lang="en-US" dirty="0"/>
              <a:t>Ireland has no anti-abuse rules</a:t>
            </a:r>
          </a:p>
          <a:p>
            <a:pPr marL="0" indent="0" algn="just">
              <a:buNone/>
            </a:pPr>
            <a:r>
              <a:rPr lang="en-US" dirty="0"/>
              <a:t>• Flow of Royalties:</a:t>
            </a:r>
          </a:p>
          <a:p>
            <a:pPr marL="0" indent="0" algn="just">
              <a:buNone/>
            </a:pPr>
            <a:r>
              <a:rPr lang="en-US" dirty="0"/>
              <a:t>Royalties in state of operating companies are deductible</a:t>
            </a:r>
          </a:p>
          <a:p>
            <a:pPr marL="0" indent="0" algn="just">
              <a:buNone/>
            </a:pPr>
            <a:r>
              <a:rPr lang="en-US" dirty="0"/>
              <a:t>Royalties are not subject to withholding tax</a:t>
            </a:r>
          </a:p>
          <a:p>
            <a:pPr marL="0" indent="0" algn="just">
              <a:buNone/>
            </a:pPr>
            <a:r>
              <a:rPr lang="en-US" dirty="0"/>
              <a:t>Royalties from NL to IP holding not subject to withholding tax since NL do not levy tax on royalties</a:t>
            </a:r>
          </a:p>
          <a:p>
            <a:pPr marL="0" indent="0" algn="just">
              <a:buNone/>
            </a:pPr>
            <a:r>
              <a:rPr lang="en-US" dirty="0"/>
              <a:t>Such a “triangulation”  makes it possible to take advantage of Ireland's particularly advantageous tax regime (12.5% tax rate), taking away from the parent state (usually US) a large part of the income produced</a:t>
            </a:r>
          </a:p>
          <a:p>
            <a:pPr algn="just">
              <a:buFont typeface="Wingdings" panose="05000000000000000000" pitchFamily="2" charset="2"/>
              <a:buChar char="à"/>
            </a:pPr>
            <a:r>
              <a:rPr lang="en-US" dirty="0">
                <a:sym typeface="Wingdings" panose="05000000000000000000" pitchFamily="2" charset="2"/>
              </a:rPr>
              <a:t>This technique was actually used by Apple, Google, Facebook, LinkedIn, Zynga, PayPal, eBay …</a:t>
            </a:r>
          </a:p>
          <a:p>
            <a:pPr algn="just">
              <a:buFont typeface="Wingdings" panose="05000000000000000000" pitchFamily="2" charset="2"/>
              <a:buChar char="à"/>
            </a:pPr>
            <a:r>
              <a:rPr lang="en-US" dirty="0">
                <a:sym typeface="Wingdings" panose="05000000000000000000" pitchFamily="2" charset="2"/>
              </a:rPr>
              <a:t>Such a technique cannot be applied anymore as Ireland changed the residence rule in 2015. At the international level, States tried to find instruments to fight against international tax avoidance (we will see some of them: transfer pricing rules, anti-avoidance rule, minimum tax rates for multinationals…)</a:t>
            </a:r>
          </a:p>
          <a:p>
            <a:pPr algn="just">
              <a:buFont typeface="Wingdings" panose="05000000000000000000" pitchFamily="2" charset="2"/>
              <a:buChar char="à"/>
            </a:pPr>
            <a:r>
              <a:rPr lang="en-US" dirty="0">
                <a:sym typeface="Wingdings" panose="05000000000000000000" pitchFamily="2" charset="2"/>
              </a:rPr>
              <a:t>At the international level, tax avoidance creates both fairness issues (very low taxation of multinationals compared to other companies) and problems of proper allocation of taxing power between States  the idea is that taxation should take place in the state where the value is created </a:t>
            </a:r>
          </a:p>
          <a:p>
            <a:pPr algn="just">
              <a:buFont typeface="Wingdings" panose="05000000000000000000" pitchFamily="2" charset="2"/>
              <a:buChar char="à"/>
            </a:pPr>
            <a:endParaRPr lang="it-IT" dirty="0"/>
          </a:p>
        </p:txBody>
      </p:sp>
      <p:sp>
        <p:nvSpPr>
          <p:cNvPr id="4" name="Segnaposto numero diapositiva 3">
            <a:extLst>
              <a:ext uri="{FF2B5EF4-FFF2-40B4-BE49-F238E27FC236}">
                <a16:creationId xmlns:a16="http://schemas.microsoft.com/office/drawing/2014/main" id="{526A7510-8095-111E-479A-B8C80D5A8AD3}"/>
              </a:ext>
            </a:extLst>
          </p:cNvPr>
          <p:cNvSpPr>
            <a:spLocks noGrp="1"/>
          </p:cNvSpPr>
          <p:nvPr>
            <p:ph type="sldNum" sz="quarter" idx="12"/>
          </p:nvPr>
        </p:nvSpPr>
        <p:spPr/>
        <p:txBody>
          <a:bodyPr/>
          <a:lstStyle/>
          <a:p>
            <a:fld id="{9549756A-19A5-41BE-88A9-803BF6F6248A}" type="slidenum">
              <a:rPr lang="it-IT" smtClean="0"/>
              <a:t>14</a:t>
            </a:fld>
            <a:endParaRPr lang="it-IT"/>
          </a:p>
        </p:txBody>
      </p:sp>
    </p:spTree>
    <p:extLst>
      <p:ext uri="{BB962C8B-B14F-4D97-AF65-F5344CB8AC3E}">
        <p14:creationId xmlns:p14="http://schemas.microsoft.com/office/powerpoint/2010/main" val="2426254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7700359" y="295729"/>
            <a:ext cx="2424473" cy="3261810"/>
          </a:xfrm>
          <a:prstGeom prst="rect">
            <a:avLst/>
          </a:prstGeom>
        </p:spPr>
      </p:pic>
      <p:sp>
        <p:nvSpPr>
          <p:cNvPr id="2" name="Titolo 1"/>
          <p:cNvSpPr>
            <a:spLocks noGrp="1"/>
          </p:cNvSpPr>
          <p:nvPr>
            <p:ph type="title"/>
          </p:nvPr>
        </p:nvSpPr>
        <p:spPr>
          <a:xfrm>
            <a:off x="1952596" y="1000108"/>
            <a:ext cx="8229600" cy="1143000"/>
          </a:xfrm>
        </p:spPr>
        <p:txBody>
          <a:bodyPr/>
          <a:lstStyle/>
          <a:p>
            <a:r>
              <a:rPr lang="it-IT" dirty="0"/>
              <a:t>Check-point</a:t>
            </a:r>
          </a:p>
        </p:txBody>
      </p:sp>
      <p:sp>
        <p:nvSpPr>
          <p:cNvPr id="3" name="Segnaposto contenuto 2"/>
          <p:cNvSpPr>
            <a:spLocks noGrp="1"/>
          </p:cNvSpPr>
          <p:nvPr>
            <p:ph idx="1"/>
          </p:nvPr>
        </p:nvSpPr>
        <p:spPr>
          <a:xfrm>
            <a:off x="1809720" y="2285992"/>
            <a:ext cx="8401080" cy="4038608"/>
          </a:xfrm>
        </p:spPr>
        <p:txBody>
          <a:bodyPr/>
          <a:lstStyle/>
          <a:p>
            <a:pPr>
              <a:buFont typeface="Wingdings" pitchFamily="2" charset="2"/>
              <a:buChar char="Ø"/>
            </a:pPr>
            <a:r>
              <a:rPr lang="en-US" dirty="0"/>
              <a:t>What is Tax Evasion?</a:t>
            </a:r>
          </a:p>
          <a:p>
            <a:pPr>
              <a:buFont typeface="Wingdings" pitchFamily="2" charset="2"/>
              <a:buChar char="Ø"/>
            </a:pPr>
            <a:endParaRPr lang="en-US" dirty="0"/>
          </a:p>
          <a:p>
            <a:pPr>
              <a:buFont typeface="Wingdings" pitchFamily="2" charset="2"/>
              <a:buChar char="Ø"/>
            </a:pPr>
            <a:r>
              <a:rPr lang="en-US" dirty="0"/>
              <a:t>What is Tax Planning?</a:t>
            </a:r>
          </a:p>
          <a:p>
            <a:pPr>
              <a:buFont typeface="Wingdings" pitchFamily="2" charset="2"/>
              <a:buChar char="Ø"/>
            </a:pPr>
            <a:endParaRPr lang="en-US" dirty="0"/>
          </a:p>
          <a:p>
            <a:pPr>
              <a:buFont typeface="Wingdings" pitchFamily="2" charset="2"/>
              <a:buChar char="Ø"/>
            </a:pPr>
            <a:r>
              <a:rPr lang="en-US" dirty="0"/>
              <a:t>What is Tax Avoidance?</a:t>
            </a:r>
          </a:p>
          <a:p>
            <a:pPr marL="0" indent="0">
              <a:buNone/>
            </a:pPr>
            <a:endParaRPr lang="en-US" dirty="0"/>
          </a:p>
          <a:p>
            <a:pPr marL="0" indent="0">
              <a:buNone/>
            </a:pPr>
            <a:r>
              <a:rPr lang="en-US" dirty="0"/>
              <a:t>Try to make an example of the three different situations, thinking of a case of </a:t>
            </a:r>
            <a:r>
              <a:rPr lang="en-US" b="1" dirty="0">
                <a:solidFill>
                  <a:srgbClr val="FF0000"/>
                </a:solidFill>
              </a:rPr>
              <a:t>tax incentive</a:t>
            </a:r>
            <a:endParaRPr lang="it-IT" b="1" dirty="0">
              <a:solidFill>
                <a:srgbClr val="FF0000"/>
              </a:solidFill>
            </a:endParaRPr>
          </a:p>
          <a:p>
            <a:pPr>
              <a:buFont typeface="Wingdings" pitchFamily="2" charset="2"/>
              <a:buChar char="Ø"/>
            </a:pPr>
            <a:endParaRPr lang="it-IT" dirty="0"/>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15</a:t>
            </a:fld>
            <a:endParaRPr lang="it-IT"/>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D485FC3-423F-5C86-9200-862B55F42786}"/>
              </a:ext>
            </a:extLst>
          </p:cNvPr>
          <p:cNvSpPr>
            <a:spLocks noGrp="1"/>
          </p:cNvSpPr>
          <p:nvPr>
            <p:ph type="title"/>
          </p:nvPr>
        </p:nvSpPr>
        <p:spPr/>
        <p:txBody>
          <a:bodyPr/>
          <a:lstStyle/>
          <a:p>
            <a:r>
              <a:rPr lang="it-IT" dirty="0"/>
              <a:t>Comparative Tax </a:t>
            </a:r>
            <a:r>
              <a:rPr lang="it-IT" dirty="0" err="1"/>
              <a:t>Law</a:t>
            </a:r>
            <a:endParaRPr lang="it-IT" dirty="0"/>
          </a:p>
        </p:txBody>
      </p:sp>
      <p:sp>
        <p:nvSpPr>
          <p:cNvPr id="3" name="Segnaposto testo 2">
            <a:extLst>
              <a:ext uri="{FF2B5EF4-FFF2-40B4-BE49-F238E27FC236}">
                <a16:creationId xmlns:a16="http://schemas.microsoft.com/office/drawing/2014/main" id="{B96C6247-74DE-140D-CD62-5F7533218CA2}"/>
              </a:ext>
            </a:extLst>
          </p:cNvPr>
          <p:cNvSpPr>
            <a:spLocks noGrp="1"/>
          </p:cNvSpPr>
          <p:nvPr>
            <p:ph type="body" idx="1"/>
          </p:nvPr>
        </p:nvSpPr>
        <p:spPr/>
        <p:txBody>
          <a:bodyPr/>
          <a:lstStyle/>
          <a:p>
            <a:r>
              <a:rPr lang="it-IT" dirty="0"/>
              <a:t>The Comparative </a:t>
            </a:r>
            <a:r>
              <a:rPr lang="it-IT" dirty="0" err="1"/>
              <a:t>approach</a:t>
            </a:r>
            <a:r>
              <a:rPr lang="it-IT" dirty="0"/>
              <a:t>: an </a:t>
            </a:r>
            <a:r>
              <a:rPr lang="it-IT" dirty="0" err="1"/>
              <a:t>overview</a:t>
            </a:r>
            <a:endParaRPr lang="it-IT" dirty="0"/>
          </a:p>
          <a:p>
            <a:endParaRPr lang="it-IT" dirty="0"/>
          </a:p>
        </p:txBody>
      </p:sp>
      <p:sp>
        <p:nvSpPr>
          <p:cNvPr id="4" name="Segnaposto numero diapositiva 3">
            <a:extLst>
              <a:ext uri="{FF2B5EF4-FFF2-40B4-BE49-F238E27FC236}">
                <a16:creationId xmlns:a16="http://schemas.microsoft.com/office/drawing/2014/main" id="{61228DBA-98A3-F904-8558-2920EF7A398C}"/>
              </a:ext>
            </a:extLst>
          </p:cNvPr>
          <p:cNvSpPr>
            <a:spLocks noGrp="1"/>
          </p:cNvSpPr>
          <p:nvPr>
            <p:ph type="sldNum" sz="quarter" idx="12"/>
          </p:nvPr>
        </p:nvSpPr>
        <p:spPr/>
        <p:txBody>
          <a:bodyPr/>
          <a:lstStyle/>
          <a:p>
            <a:fld id="{9549756A-19A5-41BE-88A9-803BF6F6248A}" type="slidenum">
              <a:rPr lang="it-IT" smtClean="0"/>
              <a:t>16</a:t>
            </a:fld>
            <a:endParaRPr lang="it-IT"/>
          </a:p>
        </p:txBody>
      </p:sp>
    </p:spTree>
    <p:extLst>
      <p:ext uri="{BB962C8B-B14F-4D97-AF65-F5344CB8AC3E}">
        <p14:creationId xmlns:p14="http://schemas.microsoft.com/office/powerpoint/2010/main" val="2579778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OUTLINE</a:t>
            </a:r>
          </a:p>
        </p:txBody>
      </p:sp>
      <p:sp>
        <p:nvSpPr>
          <p:cNvPr id="3" name="Segnaposto contenuto 2"/>
          <p:cNvSpPr>
            <a:spLocks noGrp="1"/>
          </p:cNvSpPr>
          <p:nvPr>
            <p:ph idx="1"/>
          </p:nvPr>
        </p:nvSpPr>
        <p:spPr/>
        <p:txBody>
          <a:bodyPr>
            <a:normAutofit fontScale="92500" lnSpcReduction="20000"/>
          </a:bodyPr>
          <a:lstStyle/>
          <a:p>
            <a:r>
              <a:rPr lang="it-IT" dirty="0"/>
              <a:t>The Comparative </a:t>
            </a:r>
            <a:r>
              <a:rPr lang="it-IT" dirty="0" err="1"/>
              <a:t>approach</a:t>
            </a:r>
            <a:r>
              <a:rPr lang="it-IT" dirty="0"/>
              <a:t>: </a:t>
            </a:r>
            <a:r>
              <a:rPr lang="it-IT" dirty="0" err="1"/>
              <a:t>an</a:t>
            </a:r>
            <a:r>
              <a:rPr lang="it-IT" dirty="0"/>
              <a:t> </a:t>
            </a:r>
            <a:r>
              <a:rPr lang="it-IT" dirty="0" err="1"/>
              <a:t>overview</a:t>
            </a:r>
            <a:endParaRPr lang="it-IT" dirty="0"/>
          </a:p>
          <a:p>
            <a:r>
              <a:rPr lang="it-IT" dirty="0" err="1"/>
              <a:t>Tax</a:t>
            </a:r>
            <a:r>
              <a:rPr lang="it-IT" dirty="0"/>
              <a:t> planning and comparative </a:t>
            </a:r>
            <a:r>
              <a:rPr lang="it-IT" dirty="0" err="1"/>
              <a:t>approach</a:t>
            </a:r>
            <a:endParaRPr lang="it-IT" dirty="0"/>
          </a:p>
          <a:p>
            <a:r>
              <a:rPr lang="it-IT" dirty="0"/>
              <a:t>The </a:t>
            </a:r>
            <a:r>
              <a:rPr lang="it-IT" dirty="0" err="1"/>
              <a:t>jurisdictions</a:t>
            </a:r>
            <a:r>
              <a:rPr lang="it-IT" dirty="0"/>
              <a:t> </a:t>
            </a:r>
            <a:r>
              <a:rPr lang="it-IT" dirty="0" err="1"/>
              <a:t>involved</a:t>
            </a:r>
            <a:r>
              <a:rPr lang="it-IT" dirty="0"/>
              <a:t>: key </a:t>
            </a:r>
            <a:r>
              <a:rPr lang="it-IT" dirty="0" err="1"/>
              <a:t>features</a:t>
            </a:r>
            <a:endParaRPr lang="it-IT" dirty="0"/>
          </a:p>
          <a:p>
            <a:pPr>
              <a:buFont typeface="Wingdings" pitchFamily="2" charset="2"/>
              <a:buChar char="Ø"/>
            </a:pPr>
            <a:r>
              <a:rPr lang="it-IT" dirty="0" err="1"/>
              <a:t>Germany</a:t>
            </a:r>
            <a:endParaRPr lang="it-IT" dirty="0"/>
          </a:p>
          <a:p>
            <a:pPr>
              <a:buFont typeface="Wingdings" pitchFamily="2" charset="2"/>
              <a:buChar char="Ø"/>
            </a:pPr>
            <a:r>
              <a:rPr lang="it-IT" dirty="0"/>
              <a:t>France</a:t>
            </a:r>
          </a:p>
          <a:p>
            <a:pPr>
              <a:buFont typeface="Wingdings" pitchFamily="2" charset="2"/>
              <a:buChar char="Ø"/>
            </a:pPr>
            <a:r>
              <a:rPr lang="it-IT" dirty="0"/>
              <a:t>UK</a:t>
            </a:r>
          </a:p>
          <a:p>
            <a:pPr>
              <a:buFont typeface="Wingdings" pitchFamily="2" charset="2"/>
              <a:buChar char="Ø"/>
            </a:pPr>
            <a:r>
              <a:rPr lang="it-IT" dirty="0"/>
              <a:t>Italy </a:t>
            </a:r>
          </a:p>
          <a:p>
            <a:pPr>
              <a:buFont typeface="Wingdings" pitchFamily="2" charset="2"/>
              <a:buChar char="Ø"/>
            </a:pPr>
            <a:r>
              <a:rPr lang="it-IT" dirty="0" err="1"/>
              <a:t>Spain</a:t>
            </a:r>
            <a:endParaRPr lang="it-IT" dirty="0"/>
          </a:p>
          <a:p>
            <a:r>
              <a:rPr lang="it-IT" dirty="0" err="1"/>
              <a:t>Taxation</a:t>
            </a:r>
            <a:r>
              <a:rPr lang="it-IT" dirty="0"/>
              <a:t> on </a:t>
            </a:r>
            <a:r>
              <a:rPr lang="it-IT" dirty="0" err="1"/>
              <a:t>individuals</a:t>
            </a:r>
            <a:endParaRPr lang="it-IT" dirty="0"/>
          </a:p>
          <a:p>
            <a:r>
              <a:rPr lang="it-IT" dirty="0"/>
              <a:t>Corporate </a:t>
            </a:r>
            <a:r>
              <a:rPr lang="it-IT" dirty="0" err="1"/>
              <a:t>Taxation</a:t>
            </a:r>
            <a:endParaRPr lang="it-IT" dirty="0"/>
          </a:p>
          <a:p>
            <a:r>
              <a:rPr lang="it-IT" dirty="0" err="1"/>
              <a:t>Tax</a:t>
            </a:r>
            <a:r>
              <a:rPr lang="it-IT" dirty="0"/>
              <a:t> </a:t>
            </a:r>
            <a:r>
              <a:rPr lang="it-IT" dirty="0" err="1"/>
              <a:t>advantages</a:t>
            </a:r>
            <a:r>
              <a:rPr lang="it-IT" dirty="0"/>
              <a:t> </a:t>
            </a:r>
            <a:r>
              <a:rPr lang="it-IT" dirty="0" err="1"/>
              <a:t>for</a:t>
            </a:r>
            <a:r>
              <a:rPr lang="it-IT" dirty="0"/>
              <a:t> </a:t>
            </a:r>
            <a:r>
              <a:rPr lang="it-IT" dirty="0" err="1"/>
              <a:t>tax</a:t>
            </a:r>
            <a:r>
              <a:rPr lang="it-IT" dirty="0"/>
              <a:t> planning </a:t>
            </a:r>
            <a:r>
              <a:rPr lang="it-IT" dirty="0" err="1"/>
              <a:t>purposes</a:t>
            </a:r>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17</a:t>
            </a:fld>
            <a:endParaRPr lang="it-IT"/>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Comparative </a:t>
            </a:r>
            <a:r>
              <a:rPr lang="it-IT" dirty="0" err="1"/>
              <a:t>Taxation</a:t>
            </a:r>
            <a:endParaRPr lang="it-IT" dirty="0"/>
          </a:p>
        </p:txBody>
      </p:sp>
      <p:sp>
        <p:nvSpPr>
          <p:cNvPr id="3" name="Segnaposto contenuto 2"/>
          <p:cNvSpPr>
            <a:spLocks noGrp="1"/>
          </p:cNvSpPr>
          <p:nvPr>
            <p:ph idx="1"/>
          </p:nvPr>
        </p:nvSpPr>
        <p:spPr/>
        <p:txBody>
          <a:bodyPr>
            <a:normAutofit lnSpcReduction="10000"/>
          </a:bodyPr>
          <a:lstStyle/>
          <a:p>
            <a:pPr algn="just"/>
            <a:r>
              <a:rPr lang="en-US" dirty="0"/>
              <a:t>Comparative taxation could be seen as a form of scholarly method of research and teaching</a:t>
            </a:r>
          </a:p>
          <a:p>
            <a:pPr algn="just"/>
            <a:r>
              <a:rPr lang="en-US" dirty="0"/>
              <a:t>It obviously implies the </a:t>
            </a:r>
            <a:r>
              <a:rPr lang="en-US" dirty="0" err="1"/>
              <a:t>justaxposition</a:t>
            </a:r>
            <a:r>
              <a:rPr lang="en-US" dirty="0"/>
              <a:t> of tax laws of several jurisdictions but such a mere </a:t>
            </a:r>
            <a:r>
              <a:rPr lang="en-US" dirty="0" err="1"/>
              <a:t>justaxposition</a:t>
            </a:r>
            <a:r>
              <a:rPr lang="en-US" dirty="0"/>
              <a:t> is not in itself “useful”  </a:t>
            </a:r>
            <a:r>
              <a:rPr lang="en-US" dirty="0">
                <a:sym typeface="Wingdings" pitchFamily="2" charset="2"/>
              </a:rPr>
              <a:t> to get a comparative tax knowledge we need new insights and conclusions that could not be achieved absent the process of comparing tax rules</a:t>
            </a:r>
          </a:p>
          <a:p>
            <a:pPr algn="just"/>
            <a:r>
              <a:rPr lang="en-US" dirty="0">
                <a:sym typeface="Wingdings" pitchFamily="2" charset="2"/>
              </a:rPr>
              <a:t>The pivotal points revolve around three basic questions:</a:t>
            </a:r>
          </a:p>
          <a:p>
            <a:pPr algn="just">
              <a:buFont typeface="Wingdings" pitchFamily="2" charset="2"/>
              <a:buChar char="Ø"/>
            </a:pPr>
            <a:r>
              <a:rPr lang="en-US" dirty="0">
                <a:sym typeface="Wingdings" pitchFamily="2" charset="2"/>
              </a:rPr>
              <a:t>The </a:t>
            </a:r>
            <a:r>
              <a:rPr lang="en-US" b="1" dirty="0">
                <a:solidFill>
                  <a:schemeClr val="accent2"/>
                </a:solidFill>
                <a:sym typeface="Wingdings" pitchFamily="2" charset="2"/>
              </a:rPr>
              <a:t>purpose</a:t>
            </a:r>
            <a:r>
              <a:rPr lang="en-US" dirty="0">
                <a:sym typeface="Wingdings" pitchFamily="2" charset="2"/>
              </a:rPr>
              <a:t> of comparative legal studies</a:t>
            </a:r>
          </a:p>
          <a:p>
            <a:pPr algn="just">
              <a:buFont typeface="Wingdings" pitchFamily="2" charset="2"/>
              <a:buChar char="Ø"/>
            </a:pPr>
            <a:r>
              <a:rPr lang="en-US" dirty="0">
                <a:sym typeface="Wingdings" pitchFamily="2" charset="2"/>
              </a:rPr>
              <a:t>The </a:t>
            </a:r>
            <a:r>
              <a:rPr lang="en-US" b="1" dirty="0">
                <a:solidFill>
                  <a:schemeClr val="accent2"/>
                </a:solidFill>
                <a:sym typeface="Wingdings" pitchFamily="2" charset="2"/>
              </a:rPr>
              <a:t>objects</a:t>
            </a:r>
            <a:r>
              <a:rPr lang="en-US" dirty="0">
                <a:sym typeface="Wingdings" pitchFamily="2" charset="2"/>
              </a:rPr>
              <a:t> of comparative studies (which jurisdictions and which laws should be compared)</a:t>
            </a:r>
          </a:p>
          <a:p>
            <a:pPr algn="just">
              <a:buFont typeface="Wingdings" pitchFamily="2" charset="2"/>
              <a:buChar char="Ø"/>
            </a:pPr>
            <a:r>
              <a:rPr lang="en-US" dirty="0">
                <a:sym typeface="Wingdings" pitchFamily="2" charset="2"/>
              </a:rPr>
              <a:t>The </a:t>
            </a:r>
            <a:r>
              <a:rPr lang="en-US" b="1" dirty="0">
                <a:solidFill>
                  <a:schemeClr val="accent2"/>
                </a:solidFill>
                <a:sym typeface="Wingdings" pitchFamily="2" charset="2"/>
              </a:rPr>
              <a:t>techniques</a:t>
            </a:r>
            <a:r>
              <a:rPr lang="en-US" dirty="0">
                <a:sym typeface="Wingdings" pitchFamily="2" charset="2"/>
              </a:rPr>
              <a:t> of comparison</a:t>
            </a:r>
          </a:p>
          <a:p>
            <a:pPr>
              <a:buFont typeface="Wingdings" pitchFamily="2" charset="2"/>
              <a:buChar char="Ø"/>
            </a:pPr>
            <a:endParaRPr lang="en-US"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18</a:t>
            </a:fld>
            <a:endParaRPr lang="it-IT"/>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Why</a:t>
            </a:r>
            <a:r>
              <a:rPr lang="it-IT" dirty="0"/>
              <a:t> </a:t>
            </a:r>
            <a:r>
              <a:rPr lang="it-IT" dirty="0" err="1"/>
              <a:t>comparing</a:t>
            </a:r>
            <a:r>
              <a:rPr lang="it-IT" dirty="0"/>
              <a:t>?</a:t>
            </a:r>
          </a:p>
        </p:txBody>
      </p:sp>
      <p:sp>
        <p:nvSpPr>
          <p:cNvPr id="3" name="Segnaposto contenuto 2"/>
          <p:cNvSpPr>
            <a:spLocks noGrp="1"/>
          </p:cNvSpPr>
          <p:nvPr>
            <p:ph idx="1"/>
          </p:nvPr>
        </p:nvSpPr>
        <p:spPr>
          <a:xfrm>
            <a:off x="955497" y="1853248"/>
            <a:ext cx="9316967" cy="4528080"/>
          </a:xfrm>
        </p:spPr>
        <p:txBody>
          <a:bodyPr>
            <a:normAutofit fontScale="70000" lnSpcReduction="20000"/>
          </a:bodyPr>
          <a:lstStyle/>
          <a:p>
            <a:pPr algn="just"/>
            <a:r>
              <a:rPr lang="en-US" dirty="0"/>
              <a:t>More and more tax practitioners are confronted with rules of foreign tax law. Of course it cannot be expected that an adviser is an expert not only in his domestic law but also in foreign tax law. But he must be able to ask his foreign colleague the right questions  what supposes that at least he disposes over a general knowledge of the foreign tax system </a:t>
            </a:r>
            <a:r>
              <a:rPr lang="en-US" dirty="0">
                <a:sym typeface="Wingdings" pitchFamily="2" charset="2"/>
              </a:rPr>
              <a:t> necessity of studying foreign legal materials in our globalized world (tax, by its very nature, is an international field of practice) </a:t>
            </a:r>
            <a:endParaRPr lang="en-US" dirty="0"/>
          </a:p>
          <a:p>
            <a:pPr algn="just"/>
            <a:r>
              <a:rPr lang="en-US" dirty="0"/>
              <a:t>Comparison leads to a better understanding of one’s own tax law</a:t>
            </a:r>
          </a:p>
          <a:p>
            <a:pPr algn="just"/>
            <a:r>
              <a:rPr lang="en-US" dirty="0"/>
              <a:t>States based on different history, attitudes of populations, values and many other factors developed different types of tax systems, though many problems are the same or vey similar. To compare different answer to the same question or problem may not only bring about to a better understand of the effects of each solution (theoretical aspects), but also may help to improve the own system (de lege ferenda aspect) by adopting a foreign solution </a:t>
            </a:r>
            <a:r>
              <a:rPr lang="en-US" dirty="0">
                <a:sym typeface="Wingdings" pitchFamily="2" charset="2"/>
              </a:rPr>
              <a:t> comparative taxation in an instrument to advance, inter alia, successful tax reforms and  legal harmonization</a:t>
            </a:r>
          </a:p>
          <a:p>
            <a:pPr algn="just"/>
            <a:r>
              <a:rPr lang="en-US" dirty="0">
                <a:sym typeface="Wingdings" pitchFamily="2" charset="2"/>
              </a:rPr>
              <a:t>There is much benefit in studying tax policy because it will constantly and inevitably remain relevant, while the actual tax law are short lived. Tax policy is best understood  through researching its implementation in practice, both locally and elsewhere  examining comparative policy choices is necessary not only to reveal the weakness of any local tax system but also to understand its areas of strength</a:t>
            </a:r>
            <a:endParaRPr lang="en-US" dirty="0"/>
          </a:p>
          <a:p>
            <a:pPr algn="just"/>
            <a:r>
              <a:rPr lang="en-US" dirty="0"/>
              <a:t>Comparison leads to a possible legitimate tax planning: in general, the purpose of a comparative approach is to learn about new possibilities from studying actual practice (</a:t>
            </a:r>
            <a:r>
              <a:rPr lang="en-US" dirty="0" err="1"/>
              <a:t>Thuronyi</a:t>
            </a:r>
            <a:r>
              <a:rPr lang="en-US" dirty="0"/>
              <a:t>) and such “new possibilities” can develop tax planning </a:t>
            </a:r>
            <a:r>
              <a:rPr lang="en-US" dirty="0">
                <a:sym typeface="Wingdings" pitchFamily="2" charset="2"/>
              </a:rPr>
              <a:t> tax laws contain provisions favoring certain industries or activities, often with the avowed purpose of encouraging investment</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19</a:t>
            </a:fld>
            <a:endParaRPr lang="it-IT"/>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The </a:t>
            </a:r>
            <a:r>
              <a:rPr lang="en-US" dirty="0"/>
              <a:t>traditional scheme of legal comparison</a:t>
            </a:r>
          </a:p>
        </p:txBody>
      </p:sp>
      <p:sp>
        <p:nvSpPr>
          <p:cNvPr id="3" name="Segnaposto contenuto 2"/>
          <p:cNvSpPr>
            <a:spLocks noGrp="1"/>
          </p:cNvSpPr>
          <p:nvPr>
            <p:ph idx="1"/>
          </p:nvPr>
        </p:nvSpPr>
        <p:spPr/>
        <p:txBody>
          <a:bodyPr>
            <a:normAutofit fontScale="92500" lnSpcReduction="10000"/>
          </a:bodyPr>
          <a:lstStyle/>
          <a:p>
            <a:pPr algn="just"/>
            <a:r>
              <a:rPr lang="en-US" dirty="0"/>
              <a:t>According to a generalized scheme, legal comparison is a three phase process:</a:t>
            </a:r>
          </a:p>
          <a:p>
            <a:pPr algn="just">
              <a:buFont typeface="Wingdings" pitchFamily="2" charset="2"/>
              <a:buChar char="Ø"/>
            </a:pPr>
            <a:r>
              <a:rPr lang="en-US" dirty="0"/>
              <a:t>The descriptive phase in which the comparatist is expected to describe the norms, the concepts and institutions of the system concerned</a:t>
            </a:r>
          </a:p>
          <a:p>
            <a:pPr algn="just">
              <a:buFont typeface="Wingdings" pitchFamily="2" charset="2"/>
              <a:buChar char="Ø"/>
            </a:pPr>
            <a:r>
              <a:rPr lang="en-US" dirty="0"/>
              <a:t>The identification phase in which the </a:t>
            </a:r>
            <a:r>
              <a:rPr lang="en-US" dirty="0" err="1"/>
              <a:t>comparatist</a:t>
            </a:r>
            <a:r>
              <a:rPr lang="en-US" dirty="0"/>
              <a:t> identifies differences and similarities among the system studied</a:t>
            </a:r>
          </a:p>
          <a:p>
            <a:pPr algn="just">
              <a:buFont typeface="Wingdings" pitchFamily="2" charset="2"/>
              <a:buChar char="Ø"/>
            </a:pPr>
            <a:r>
              <a:rPr lang="en-US" dirty="0"/>
              <a:t>The explanatory phase in which the reasons for convergences and divergences are explained</a:t>
            </a:r>
          </a:p>
          <a:p>
            <a:pPr algn="just">
              <a:buNone/>
            </a:pPr>
            <a:r>
              <a:rPr lang="en-US" dirty="0">
                <a:sym typeface="Wingdings" pitchFamily="2" charset="2"/>
              </a:rPr>
              <a:t> Of course such a scheme must be filled with real contents: one must choose which jurisdictions to compare, which laws, which texts to read … there could be many different approaches  (e.g. a functional approach, a cultural approach, an economical approach, a critical approach …) .. The possibilities of analysis can be multiple</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20</a:t>
            </a:fld>
            <a:endParaRPr lang="it-IT"/>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The functional approach</a:t>
            </a:r>
            <a:endParaRPr lang="it-IT" dirty="0"/>
          </a:p>
        </p:txBody>
      </p:sp>
      <p:sp>
        <p:nvSpPr>
          <p:cNvPr id="3" name="Segnaposto contenuto 2"/>
          <p:cNvSpPr>
            <a:spLocks noGrp="1"/>
          </p:cNvSpPr>
          <p:nvPr>
            <p:ph idx="1"/>
          </p:nvPr>
        </p:nvSpPr>
        <p:spPr>
          <a:xfrm>
            <a:off x="867741" y="1613043"/>
            <a:ext cx="9404723" cy="4984309"/>
          </a:xfrm>
        </p:spPr>
        <p:txBody>
          <a:bodyPr>
            <a:normAutofit lnSpcReduction="10000"/>
          </a:bodyPr>
          <a:lstStyle/>
          <a:p>
            <a:pPr algn="just"/>
            <a:r>
              <a:rPr lang="en-US" dirty="0"/>
              <a:t>The functional approach rests on the assumption that the legal system of every society faces essentially the same problems, and solves these problems by quite different means, though very often with similar results</a:t>
            </a:r>
          </a:p>
          <a:p>
            <a:pPr algn="just"/>
            <a:r>
              <a:rPr lang="en-US" dirty="0"/>
              <a:t>Functionalists regard the convergence of legal systems as an inevitable and desirable phenomenon. Their comparative project is aimed at identifying the so-called “best legal solution” to a common social problem. These premises of functionalism are widely adopted among international and comparative tax scholars</a:t>
            </a:r>
          </a:p>
          <a:p>
            <a:pPr algn="just"/>
            <a:r>
              <a:rPr lang="en-US" dirty="0"/>
              <a:t>When tax functionalists execute their comparative research, they might do so with the purpose of the harmonization of tax laws in mind (it is very common in the Eu context)</a:t>
            </a:r>
            <a:endParaRPr lang="en-US" dirty="0">
              <a:sym typeface="Wingdings" pitchFamily="2" charset="2"/>
            </a:endParaRPr>
          </a:p>
          <a:p>
            <a:pPr algn="just"/>
            <a:r>
              <a:rPr lang="en-US" dirty="0">
                <a:sym typeface="Wingdings" pitchFamily="2" charset="2"/>
              </a:rPr>
              <a:t>Functionalists premises suggest that a comparative legal researcher should start by identifying a particular practical problem and question in which is </a:t>
            </a:r>
            <a:r>
              <a:rPr lang="en-US" dirty="0" err="1">
                <a:sym typeface="Wingdings" pitchFamily="2" charset="2"/>
              </a:rPr>
              <a:t>is</a:t>
            </a:r>
            <a:r>
              <a:rPr lang="en-US" dirty="0">
                <a:sym typeface="Wingdings" pitchFamily="2" charset="2"/>
              </a:rPr>
              <a:t> solved in each of the jurisdictions compared (the problem-solving approach)</a:t>
            </a:r>
            <a:endParaRPr lang="it-IT"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21</a:t>
            </a:fld>
            <a:endParaRPr lang="it-IT"/>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The economic approach</a:t>
            </a:r>
            <a:endParaRPr lang="it-IT" dirty="0"/>
          </a:p>
        </p:txBody>
      </p:sp>
      <p:sp>
        <p:nvSpPr>
          <p:cNvPr id="3" name="Segnaposto contenuto 2"/>
          <p:cNvSpPr>
            <a:spLocks noGrp="1"/>
          </p:cNvSpPr>
          <p:nvPr>
            <p:ph idx="1"/>
          </p:nvPr>
        </p:nvSpPr>
        <p:spPr>
          <a:xfrm>
            <a:off x="795733" y="1931542"/>
            <a:ext cx="9404723" cy="4593802"/>
          </a:xfrm>
        </p:spPr>
        <p:txBody>
          <a:bodyPr>
            <a:normAutofit fontScale="77500" lnSpcReduction="20000"/>
          </a:bodyPr>
          <a:lstStyle/>
          <a:p>
            <a:pPr algn="just"/>
            <a:r>
              <a:rPr lang="en-US" dirty="0"/>
              <a:t>The economic approach starts with an assumption that “there is a competitive market for the supply of law”. It may be viewed as an offshoot of functionalism, which instead of simply asking which laws or institutions fulfill which functions, asks which do so in the most efficient way.</a:t>
            </a:r>
          </a:p>
          <a:p>
            <a:pPr algn="just"/>
            <a:r>
              <a:rPr lang="en-US" dirty="0"/>
              <a:t>In essence, comparative economic research is aimed at inquiries into the deviations of different jurisdictions from an economically efficient benchmark: a so-called “model legal institution”</a:t>
            </a:r>
          </a:p>
          <a:p>
            <a:pPr algn="just"/>
            <a:r>
              <a:rPr lang="en-US" dirty="0"/>
              <a:t>It is worth remembering the three economic principles of taxation:</a:t>
            </a:r>
          </a:p>
          <a:p>
            <a:pPr algn="just">
              <a:buFont typeface="Wingdings" pitchFamily="2" charset="2"/>
              <a:buChar char="Ø"/>
            </a:pPr>
            <a:r>
              <a:rPr lang="en-US" dirty="0"/>
              <a:t>Efficiency </a:t>
            </a:r>
            <a:r>
              <a:rPr lang="en-US" dirty="0">
                <a:sym typeface="Wingdings" pitchFamily="2" charset="2"/>
              </a:rPr>
              <a:t> the comparative search for the most efficient solution</a:t>
            </a:r>
          </a:p>
          <a:p>
            <a:pPr algn="just">
              <a:buFont typeface="Wingdings" pitchFamily="2" charset="2"/>
              <a:buChar char="Ø"/>
            </a:pPr>
            <a:r>
              <a:rPr lang="en-US" dirty="0">
                <a:sym typeface="Wingdings" pitchFamily="2" charset="2"/>
              </a:rPr>
              <a:t>Equity  the wealthier a person, the more taxes she should pay (vertical equity)  it is linked to the  benefit principle (according to which the tax burden is proportionate to the benefits received by taxpayers) and to the ability to pay principle (not easy to define in brief, but we can just remember that as a taxpayers’ well – being increases, so does his ability to pay)</a:t>
            </a:r>
          </a:p>
          <a:p>
            <a:pPr algn="just">
              <a:buFont typeface="Wingdings" pitchFamily="2" charset="2"/>
              <a:buChar char="Ø"/>
            </a:pPr>
            <a:r>
              <a:rPr lang="en-US" dirty="0">
                <a:sym typeface="Wingdings" pitchFamily="2" charset="2"/>
              </a:rPr>
              <a:t>Simplicity  is not really an independent criterion, because unnecessary complexities waste resources (inefficiency) and cause a capricious assignment of tax burden (inequity), simplicity is usually measured by looking at compliance and administrative costs (the time and money spent by taxpayers to comply with the tax system and by the government to implement tax system) </a:t>
            </a:r>
            <a:endParaRPr lang="en-US" dirty="0"/>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22</a:t>
            </a:fld>
            <a:endParaRPr lang="it-IT"/>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The cultural approach</a:t>
            </a:r>
            <a:endParaRPr lang="it-IT" dirty="0"/>
          </a:p>
        </p:txBody>
      </p:sp>
      <p:sp>
        <p:nvSpPr>
          <p:cNvPr id="3" name="Segnaposto contenuto 2"/>
          <p:cNvSpPr>
            <a:spLocks noGrp="1"/>
          </p:cNvSpPr>
          <p:nvPr>
            <p:ph idx="1"/>
          </p:nvPr>
        </p:nvSpPr>
        <p:spPr>
          <a:xfrm>
            <a:off x="1017142" y="1853248"/>
            <a:ext cx="9193658" cy="4744104"/>
          </a:xfrm>
        </p:spPr>
        <p:txBody>
          <a:bodyPr>
            <a:normAutofit lnSpcReduction="10000"/>
          </a:bodyPr>
          <a:lstStyle/>
          <a:p>
            <a:pPr algn="just"/>
            <a:r>
              <a:rPr lang="en-US" dirty="0"/>
              <a:t>Cultural </a:t>
            </a:r>
            <a:r>
              <a:rPr lang="en-US" dirty="0" err="1"/>
              <a:t>comparatists</a:t>
            </a:r>
            <a:r>
              <a:rPr lang="en-US" dirty="0"/>
              <a:t> reject the functional assumptions of similarities of social problems and legal solutions. Rather, cultural </a:t>
            </a:r>
            <a:r>
              <a:rPr lang="en-US" dirty="0" err="1"/>
              <a:t>comparatists</a:t>
            </a:r>
            <a:r>
              <a:rPr lang="en-US" dirty="0"/>
              <a:t> assume that law is part of a broader cultural phenomenon. Each culture contains elements such as values, traditions, and beliefs, which give each culture its uniqueness. This “differentiation of cultures” involves that the laws (which are set in these cultures) are also necessarily different. </a:t>
            </a:r>
          </a:p>
          <a:p>
            <a:pPr algn="just"/>
            <a:r>
              <a:rPr lang="en-US" dirty="0"/>
              <a:t>Consequently, it is not surprising that cultural </a:t>
            </a:r>
            <a:r>
              <a:rPr lang="en-US" dirty="0" err="1"/>
              <a:t>comparatists</a:t>
            </a:r>
            <a:r>
              <a:rPr lang="en-US" dirty="0"/>
              <a:t> reject harmonization projects, as they call  for the annulment of cultural identity as expressed in the unique laws of a given society. They have long celebrated the virtue of “difference”</a:t>
            </a:r>
          </a:p>
          <a:p>
            <a:pPr algn="just"/>
            <a:r>
              <a:rPr lang="en-US" dirty="0"/>
              <a:t>Even if harmonization was somehow desirable, cultural </a:t>
            </a:r>
            <a:r>
              <a:rPr lang="en-US" dirty="0" err="1"/>
              <a:t>comparatists</a:t>
            </a:r>
            <a:r>
              <a:rPr lang="en-US" dirty="0"/>
              <a:t> perceive it as an unattainable goal. Rather, according to this approach, comparative analysis should be aimed at understanding the cultural, social, political and, ultimately, the legal identities of “the other” (a cultural difference-oriented stance)</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23</a:t>
            </a:fld>
            <a:endParaRPr lang="it-IT"/>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The critical approach</a:t>
            </a:r>
            <a:endParaRPr lang="it-IT" dirty="0"/>
          </a:p>
        </p:txBody>
      </p:sp>
      <p:sp>
        <p:nvSpPr>
          <p:cNvPr id="3" name="Segnaposto contenuto 2"/>
          <p:cNvSpPr>
            <a:spLocks noGrp="1"/>
          </p:cNvSpPr>
          <p:nvPr>
            <p:ph idx="1"/>
          </p:nvPr>
        </p:nvSpPr>
        <p:spPr/>
        <p:txBody>
          <a:bodyPr>
            <a:normAutofit/>
          </a:bodyPr>
          <a:lstStyle/>
          <a:p>
            <a:pPr algn="just"/>
            <a:r>
              <a:rPr lang="en-US" dirty="0"/>
              <a:t>Critical scholars often see mainstream comparative law as a ideological project aimed at either assimilation or inclusion of other traditions, a process culminating in projects of harmonization</a:t>
            </a:r>
          </a:p>
          <a:p>
            <a:pPr algn="just"/>
            <a:r>
              <a:rPr lang="en-US" dirty="0"/>
              <a:t>Instead, such scholars argue, comparative legal studies should be a “liberating project”, releasing us from the cognitive cage of abstract relativist dichotomies, which are wrongly perceived to be “objective”.</a:t>
            </a:r>
          </a:p>
          <a:p>
            <a:pPr algn="just"/>
            <a:r>
              <a:rPr lang="en-US" dirty="0"/>
              <a:t> They see comparative taxation as a tool to “liberate” current discussion in international tax scholarship from its own “parochial” view</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24</a:t>
            </a:fld>
            <a:endParaRPr lang="it-IT"/>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dirty="0"/>
              <a:t>Methods of comparing tax la</a:t>
            </a:r>
            <a:r>
              <a:rPr lang="it-IT" dirty="0"/>
              <a:t>w</a:t>
            </a:r>
          </a:p>
        </p:txBody>
      </p:sp>
      <p:sp>
        <p:nvSpPr>
          <p:cNvPr id="3" name="Segnaposto contenuto 2"/>
          <p:cNvSpPr>
            <a:spLocks noGrp="1"/>
          </p:cNvSpPr>
          <p:nvPr>
            <p:ph idx="1"/>
          </p:nvPr>
        </p:nvSpPr>
        <p:spPr>
          <a:xfrm>
            <a:off x="947817" y="1853249"/>
            <a:ext cx="9404723" cy="4709022"/>
          </a:xfrm>
        </p:spPr>
        <p:txBody>
          <a:bodyPr>
            <a:normAutofit fontScale="62500" lnSpcReduction="20000"/>
          </a:bodyPr>
          <a:lstStyle/>
          <a:p>
            <a:pPr algn="just"/>
            <a:r>
              <a:rPr lang="en-US" dirty="0"/>
              <a:t>Comparisons of tax systems as a whole are very popular. The main advantage of the comparison of statutory tax rates is that they are easy to calculate (it is sufficient to take into account the cumulative marginal tax rates levied  on the profit or other items of taxable events). But is obvious that such a comparison gives little evidence of the reality because the tax rate tells only one half of the truth about a tax </a:t>
            </a:r>
            <a:r>
              <a:rPr lang="en-US" dirty="0">
                <a:sym typeface="Wingdings" pitchFamily="2" charset="2"/>
              </a:rPr>
              <a:t>the other half is the tax base and is influenced by various systems of calculating, tax benefits, loss compensations and other factors. </a:t>
            </a:r>
          </a:p>
          <a:p>
            <a:pPr algn="just"/>
            <a:r>
              <a:rPr lang="en-US" dirty="0">
                <a:sym typeface="Wingdings" pitchFamily="2" charset="2"/>
              </a:rPr>
              <a:t>The scholars point out that the following considerations must be taken into account to if an international tax burden comparison should have any meaning:</a:t>
            </a:r>
          </a:p>
          <a:p>
            <a:pPr algn="just">
              <a:buFont typeface="Wingdings" pitchFamily="2" charset="2"/>
              <a:buChar char="Ø"/>
            </a:pPr>
            <a:r>
              <a:rPr lang="en-US" dirty="0">
                <a:sym typeface="Wingdings" pitchFamily="2" charset="2"/>
              </a:rPr>
              <a:t>All relevant taxes must be taken into account</a:t>
            </a:r>
          </a:p>
          <a:p>
            <a:pPr algn="just">
              <a:buFont typeface="Wingdings" pitchFamily="2" charset="2"/>
              <a:buChar char="Ø"/>
            </a:pPr>
            <a:r>
              <a:rPr lang="en-US" dirty="0">
                <a:sym typeface="Wingdings" pitchFamily="2" charset="2"/>
              </a:rPr>
              <a:t>All relevant provision for the determination of the base of taxation must be included as rules of depreciation, the capital gain taxes, valuation rules ..</a:t>
            </a:r>
          </a:p>
          <a:p>
            <a:pPr algn="just">
              <a:buFont typeface="Wingdings" pitchFamily="2" charset="2"/>
              <a:buChar char="Ø"/>
            </a:pPr>
            <a:r>
              <a:rPr lang="en-US" dirty="0">
                <a:sym typeface="Wingdings" pitchFamily="2" charset="2"/>
              </a:rPr>
              <a:t>The possibilities of inter-periodical loss compensation must be included</a:t>
            </a:r>
          </a:p>
          <a:p>
            <a:pPr algn="just">
              <a:buFont typeface="Wingdings" pitchFamily="2" charset="2"/>
              <a:buChar char="Ø"/>
            </a:pPr>
            <a:r>
              <a:rPr lang="en-US" dirty="0">
                <a:sym typeface="Wingdings" pitchFamily="2" charset="2"/>
              </a:rPr>
              <a:t>In the case of corporations the comparison can not be restricted to the taxation of the corporation itself, the interaction between the corporation and the income tax of the shareholder must be examined</a:t>
            </a:r>
          </a:p>
          <a:p>
            <a:pPr algn="just">
              <a:buFont typeface="Wingdings" pitchFamily="2" charset="2"/>
              <a:buChar char="Ø"/>
            </a:pPr>
            <a:r>
              <a:rPr lang="en-US" dirty="0">
                <a:sym typeface="Wingdings" pitchFamily="2" charset="2"/>
              </a:rPr>
              <a:t>The analysis must not be restricted to only one period as many effects are like only temporary</a:t>
            </a:r>
          </a:p>
          <a:p>
            <a:pPr algn="just">
              <a:buFont typeface="Wingdings" pitchFamily="2" charset="2"/>
              <a:buChar char="Ø"/>
            </a:pPr>
            <a:r>
              <a:rPr lang="en-US" dirty="0">
                <a:sym typeface="Wingdings" pitchFamily="2" charset="2"/>
              </a:rPr>
              <a:t>Effective tax rates can only be computed on the basis of a model with identical pre-tax data in a form of fictional assessment</a:t>
            </a:r>
          </a:p>
          <a:p>
            <a:pPr algn="just">
              <a:buFont typeface="Wingdings" pitchFamily="2" charset="2"/>
              <a:buChar char="Ø"/>
            </a:pPr>
            <a:r>
              <a:rPr lang="en-US" dirty="0">
                <a:sym typeface="Wingdings" pitchFamily="2" charset="2"/>
              </a:rPr>
              <a:t>E.g. the OECD has a different approach based on aggregated economic data from national accounts and shows the structure of taxation in OECD countries as percentages of the different taxes of the total revenues of the states. Such a structural comparison gives information about the amount of revenues in relation to the gross domestic product and it shows to which extent income tax and turnover tax contribute to the public budget  it is not a comparison of tax law</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25</a:t>
            </a:fld>
            <a:endParaRPr lang="it-IT"/>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FB2EFB-3847-0474-3B0F-CD0ED3A5203E}"/>
              </a:ext>
            </a:extLst>
          </p:cNvPr>
          <p:cNvSpPr>
            <a:spLocks noGrp="1"/>
          </p:cNvSpPr>
          <p:nvPr>
            <p:ph type="title"/>
          </p:nvPr>
        </p:nvSpPr>
        <p:spPr/>
        <p:txBody>
          <a:bodyPr/>
          <a:lstStyle/>
          <a:p>
            <a:r>
              <a:rPr lang="it-IT" dirty="0"/>
              <a:t>An OECD </a:t>
            </a:r>
            <a:r>
              <a:rPr lang="it-IT" dirty="0" err="1"/>
              <a:t>example</a:t>
            </a:r>
            <a:r>
              <a:rPr lang="it-IT" dirty="0"/>
              <a:t>: Tax burden on </a:t>
            </a:r>
            <a:r>
              <a:rPr lang="it-IT" dirty="0" err="1"/>
              <a:t>labor</a:t>
            </a:r>
            <a:endParaRPr lang="it-IT" dirty="0"/>
          </a:p>
        </p:txBody>
      </p:sp>
      <p:sp>
        <p:nvSpPr>
          <p:cNvPr id="3" name="Segnaposto contenuto 2">
            <a:extLst>
              <a:ext uri="{FF2B5EF4-FFF2-40B4-BE49-F238E27FC236}">
                <a16:creationId xmlns:a16="http://schemas.microsoft.com/office/drawing/2014/main" id="{D6401DFC-E96B-E647-FF30-60A27BBA9C73}"/>
              </a:ext>
            </a:extLst>
          </p:cNvPr>
          <p:cNvSpPr>
            <a:spLocks noGrp="1"/>
          </p:cNvSpPr>
          <p:nvPr>
            <p:ph idx="1"/>
          </p:nvPr>
        </p:nvSpPr>
        <p:spPr/>
        <p:txBody>
          <a:bodyPr>
            <a:normAutofit fontScale="92500" lnSpcReduction="20000"/>
          </a:bodyPr>
          <a:lstStyle/>
          <a:p>
            <a:r>
              <a:rPr lang="en-US" dirty="0"/>
              <a:t>The </a:t>
            </a:r>
            <a:r>
              <a:rPr lang="en-US" dirty="0" err="1"/>
              <a:t>Organisation</a:t>
            </a:r>
            <a:r>
              <a:rPr lang="en-US" dirty="0"/>
              <a:t> for Economic Co-operation and Development (OECD) reports data on the composition of the tax burden on labor across 38 developed countries.</a:t>
            </a:r>
          </a:p>
          <a:p>
            <a:r>
              <a:rPr lang="en-US" dirty="0"/>
              <a:t>The tax burden on labor is referred to as a “tax wedge,” which simply refers to the difference between an employer’s cost of an employee and the employee’s net disposable income. For the purpose of the OECD study, the wedge is determined by several factors: the amount of pre-tax income (referred to as “labor cost”) of a worker, the taxes that apply to that income, and whether the taxpayer is filing as single or as a family.</a:t>
            </a:r>
          </a:p>
          <a:p>
            <a:r>
              <a:rPr lang="en-US" dirty="0"/>
              <a:t>The OECD calculates the tax burden by adding together the income tax payment, employee-side payroll tax payment, and employer-side payroll tax payment of a worker earning the average wage in a country. The OECD then divides this figure by the total labor cost of this average worker, or what the worker could have earned in the absence of these three taxes.</a:t>
            </a:r>
            <a:endParaRPr lang="it-IT" dirty="0"/>
          </a:p>
        </p:txBody>
      </p:sp>
      <p:sp>
        <p:nvSpPr>
          <p:cNvPr id="4" name="Segnaposto numero diapositiva 3">
            <a:extLst>
              <a:ext uri="{FF2B5EF4-FFF2-40B4-BE49-F238E27FC236}">
                <a16:creationId xmlns:a16="http://schemas.microsoft.com/office/drawing/2014/main" id="{D0339B99-DBA9-17A6-D0E6-AF017F5E4E88}"/>
              </a:ext>
            </a:extLst>
          </p:cNvPr>
          <p:cNvSpPr>
            <a:spLocks noGrp="1"/>
          </p:cNvSpPr>
          <p:nvPr>
            <p:ph type="sldNum" sz="quarter" idx="12"/>
          </p:nvPr>
        </p:nvSpPr>
        <p:spPr/>
        <p:txBody>
          <a:bodyPr/>
          <a:lstStyle/>
          <a:p>
            <a:fld id="{9549756A-19A5-41BE-88A9-803BF6F6248A}" type="slidenum">
              <a:rPr lang="it-IT" smtClean="0"/>
              <a:t>26</a:t>
            </a:fld>
            <a:endParaRPr lang="it-IT"/>
          </a:p>
        </p:txBody>
      </p:sp>
    </p:spTree>
    <p:extLst>
      <p:ext uri="{BB962C8B-B14F-4D97-AF65-F5344CB8AC3E}">
        <p14:creationId xmlns:p14="http://schemas.microsoft.com/office/powerpoint/2010/main" val="983698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ED4664-F7AC-8928-4729-2DF005E6A200}"/>
              </a:ext>
            </a:extLst>
          </p:cNvPr>
          <p:cNvSpPr>
            <a:spLocks noGrp="1"/>
          </p:cNvSpPr>
          <p:nvPr>
            <p:ph type="title"/>
          </p:nvPr>
        </p:nvSpPr>
        <p:spPr/>
        <p:txBody>
          <a:bodyPr/>
          <a:lstStyle/>
          <a:p>
            <a:br>
              <a:rPr lang="it-IT" dirty="0"/>
            </a:br>
            <a:endParaRPr lang="it-IT" dirty="0"/>
          </a:p>
        </p:txBody>
      </p:sp>
      <p:sp>
        <p:nvSpPr>
          <p:cNvPr id="3" name="Segnaposto contenuto 2">
            <a:extLst>
              <a:ext uri="{FF2B5EF4-FFF2-40B4-BE49-F238E27FC236}">
                <a16:creationId xmlns:a16="http://schemas.microsoft.com/office/drawing/2014/main" id="{D1A0DF82-9370-466F-ACE2-A5CC33A7CC87}"/>
              </a:ext>
            </a:extLst>
          </p:cNvPr>
          <p:cNvSpPr>
            <a:spLocks noGrp="1"/>
          </p:cNvSpPr>
          <p:nvPr>
            <p:ph idx="1"/>
          </p:nvPr>
        </p:nvSpPr>
        <p:spPr/>
        <p:txBody>
          <a:bodyPr/>
          <a:lstStyle/>
          <a:p>
            <a:endParaRPr lang="it-IT" dirty="0"/>
          </a:p>
          <a:p>
            <a:endParaRPr lang="it-IT" dirty="0"/>
          </a:p>
        </p:txBody>
      </p:sp>
      <p:sp>
        <p:nvSpPr>
          <p:cNvPr id="4" name="Segnaposto numero diapositiva 3">
            <a:extLst>
              <a:ext uri="{FF2B5EF4-FFF2-40B4-BE49-F238E27FC236}">
                <a16:creationId xmlns:a16="http://schemas.microsoft.com/office/drawing/2014/main" id="{6C888D56-0470-D13C-0D66-913D54D0E7AB}"/>
              </a:ext>
            </a:extLst>
          </p:cNvPr>
          <p:cNvSpPr>
            <a:spLocks noGrp="1"/>
          </p:cNvSpPr>
          <p:nvPr>
            <p:ph type="sldNum" sz="quarter" idx="12"/>
          </p:nvPr>
        </p:nvSpPr>
        <p:spPr/>
        <p:txBody>
          <a:bodyPr/>
          <a:lstStyle/>
          <a:p>
            <a:fld id="{9549756A-19A5-41BE-88A9-803BF6F6248A}" type="slidenum">
              <a:rPr lang="it-IT" smtClean="0"/>
              <a:t>27</a:t>
            </a:fld>
            <a:endParaRPr lang="it-IT"/>
          </a:p>
        </p:txBody>
      </p:sp>
      <p:pic>
        <p:nvPicPr>
          <p:cNvPr id="6" name="Immagine 5">
            <a:extLst>
              <a:ext uri="{FF2B5EF4-FFF2-40B4-BE49-F238E27FC236}">
                <a16:creationId xmlns:a16="http://schemas.microsoft.com/office/drawing/2014/main" id="{A7052C5C-51A5-4C65-0FB9-2E3ECF8F70F0}"/>
              </a:ext>
            </a:extLst>
          </p:cNvPr>
          <p:cNvPicPr>
            <a:picLocks noChangeAspect="1"/>
          </p:cNvPicPr>
          <p:nvPr/>
        </p:nvPicPr>
        <p:blipFill>
          <a:blip r:embed="rId2"/>
          <a:stretch>
            <a:fillRect/>
          </a:stretch>
        </p:blipFill>
        <p:spPr>
          <a:xfrm>
            <a:off x="2452947" y="531708"/>
            <a:ext cx="5491504" cy="5794583"/>
          </a:xfrm>
          <a:prstGeom prst="rect">
            <a:avLst/>
          </a:prstGeom>
        </p:spPr>
      </p:pic>
    </p:spTree>
    <p:extLst>
      <p:ext uri="{BB962C8B-B14F-4D97-AF65-F5344CB8AC3E}">
        <p14:creationId xmlns:p14="http://schemas.microsoft.com/office/powerpoint/2010/main" val="2585155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dirty="0"/>
              <a:t>The possible classifications for comparing</a:t>
            </a:r>
          </a:p>
        </p:txBody>
      </p:sp>
      <p:sp>
        <p:nvSpPr>
          <p:cNvPr id="3" name="Segnaposto contenuto 2"/>
          <p:cNvSpPr>
            <a:spLocks noGrp="1"/>
          </p:cNvSpPr>
          <p:nvPr>
            <p:ph idx="1"/>
          </p:nvPr>
        </p:nvSpPr>
        <p:spPr>
          <a:xfrm>
            <a:off x="1981200" y="1935480"/>
            <a:ext cx="8363272" cy="4589864"/>
          </a:xfrm>
        </p:spPr>
        <p:txBody>
          <a:bodyPr>
            <a:normAutofit fontScale="92500" lnSpcReduction="10000"/>
          </a:bodyPr>
          <a:lstStyle/>
          <a:p>
            <a:pPr algn="just"/>
            <a:r>
              <a:rPr lang="en-US" dirty="0"/>
              <a:t>Legal families: comparative law scholars divided countries into families to indicate broad similarities in legal traditions: Commonwealth family; American Family; French family; Latin American family; Transition and post-conflict countries; Northen European; Southern European; Japanese/Korean </a:t>
            </a:r>
            <a:r>
              <a:rPr lang="en-US" dirty="0">
                <a:sym typeface="Wingdings" pitchFamily="2" charset="2"/>
              </a:rPr>
              <a:t> it can impart structure to cross-country comparison and has significant implications for choosing which jurisdictions and tax laws to compare(e.g. </a:t>
            </a:r>
            <a:r>
              <a:rPr lang="en-US" dirty="0" err="1">
                <a:sym typeface="Wingdings" pitchFamily="2" charset="2"/>
              </a:rPr>
              <a:t>Thuronyi</a:t>
            </a:r>
            <a:r>
              <a:rPr lang="en-US" dirty="0">
                <a:sym typeface="Wingdings" pitchFamily="2" charset="2"/>
              </a:rPr>
              <a:t> suggests Germany, France, United States and UK as natural choices of tax </a:t>
            </a:r>
            <a:r>
              <a:rPr lang="en-US" dirty="0" err="1">
                <a:sym typeface="Wingdings" pitchFamily="2" charset="2"/>
              </a:rPr>
              <a:t>comparisono</a:t>
            </a:r>
            <a:r>
              <a:rPr lang="en-US" dirty="0">
                <a:sym typeface="Wingdings" pitchFamily="2" charset="2"/>
              </a:rPr>
              <a:t> because these countries can be regarded as leaders in influencing the tax law of other countries)</a:t>
            </a:r>
          </a:p>
          <a:p>
            <a:pPr algn="just"/>
            <a:r>
              <a:rPr lang="en-US" dirty="0">
                <a:sym typeface="Wingdings" pitchFamily="2" charset="2"/>
              </a:rPr>
              <a:t>Classifying countries for purposes of tax policies analysis along economic lines could also be useful (e.g. generally speaking, tax represent a higher share of GDP in OECD countries than in non-OECD countries, although there is considerable variation within each group)</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28</a:t>
            </a:fld>
            <a:endParaRPr lang="it-I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magine 16" descr="corporate-tax-compliance-in-the-netherlands.jpg"/>
          <p:cNvPicPr>
            <a:picLocks noChangeAspect="1"/>
          </p:cNvPicPr>
          <p:nvPr/>
        </p:nvPicPr>
        <p:blipFill>
          <a:blip r:embed="rId3" cstate="print">
            <a:duotone>
              <a:schemeClr val="accent3">
                <a:shade val="45000"/>
                <a:satMod val="135000"/>
              </a:schemeClr>
              <a:prstClr val="white"/>
            </a:duotone>
            <a:lum bright="15000" contrast="-10000"/>
          </a:blip>
          <a:srcRect b="3738"/>
          <a:stretch>
            <a:fillRect/>
          </a:stretch>
        </p:blipFill>
        <p:spPr>
          <a:xfrm>
            <a:off x="1631504" y="1556793"/>
            <a:ext cx="2708160" cy="3643473"/>
          </a:xfrm>
          <a:prstGeom prst="rect">
            <a:avLst/>
          </a:prstGeom>
        </p:spPr>
      </p:pic>
      <p:sp>
        <p:nvSpPr>
          <p:cNvPr id="5" name="Segnaposto numero diapositiva 4"/>
          <p:cNvSpPr>
            <a:spLocks noGrp="1"/>
          </p:cNvSpPr>
          <p:nvPr>
            <p:ph type="sldNum" sz="quarter" idx="12"/>
          </p:nvPr>
        </p:nvSpPr>
        <p:spPr/>
        <p:txBody>
          <a:bodyPr/>
          <a:lstStyle/>
          <a:p>
            <a:fld id="{8C78715A-8BC9-47D3-917F-06D9AC818EBB}" type="slidenum">
              <a:rPr lang="it-IT" smtClean="0">
                <a:latin typeface="+mj-lt"/>
              </a:rPr>
              <a:pPr/>
              <a:t>29</a:t>
            </a:fld>
            <a:endParaRPr lang="it-IT" dirty="0">
              <a:latin typeface="+mj-lt"/>
            </a:endParaRPr>
          </a:p>
        </p:txBody>
      </p:sp>
      <p:sp>
        <p:nvSpPr>
          <p:cNvPr id="6" name="Segnaposto piè di pagina 5"/>
          <p:cNvSpPr>
            <a:spLocks noGrp="1"/>
          </p:cNvSpPr>
          <p:nvPr>
            <p:ph type="ftr" sz="quarter" idx="11"/>
          </p:nvPr>
        </p:nvSpPr>
        <p:spPr>
          <a:xfrm>
            <a:off x="1524000" y="6520260"/>
            <a:ext cx="9144000" cy="221109"/>
          </a:xfrm>
        </p:spPr>
        <p:txBody>
          <a:bodyPr anchor="ctr" anchorCtr="0"/>
          <a:lstStyle/>
          <a:p>
            <a:pPr algn="ctr"/>
            <a:r>
              <a:rPr lang="it-IT" sz="1000" b="1" i="1">
                <a:latin typeface="+mj-lt"/>
              </a:rPr>
              <a:t>Prof. L. del Federico - Dr.Silvia Giorgi</a:t>
            </a:r>
            <a:endParaRPr lang="it-IT" sz="1000" i="1" dirty="0">
              <a:latin typeface="+mj-lt"/>
            </a:endParaRPr>
          </a:p>
        </p:txBody>
      </p:sp>
      <p:sp>
        <p:nvSpPr>
          <p:cNvPr id="11" name="Titolo 2"/>
          <p:cNvSpPr>
            <a:spLocks noGrp="1"/>
          </p:cNvSpPr>
          <p:nvPr>
            <p:ph type="title"/>
          </p:nvPr>
        </p:nvSpPr>
        <p:spPr>
          <a:xfrm>
            <a:off x="435816" y="464747"/>
            <a:ext cx="9271709" cy="953114"/>
          </a:xfrm>
        </p:spPr>
        <p:txBody>
          <a:bodyPr anchor="ctr" anchorCtr="0">
            <a:noAutofit/>
          </a:bodyPr>
          <a:lstStyle/>
          <a:p>
            <a:pPr algn="ctr"/>
            <a:r>
              <a:rPr lang="en-US" sz="2800" b="1" dirty="0">
                <a:solidFill>
                  <a:schemeClr val="accent2">
                    <a:lumMod val="50000"/>
                  </a:schemeClr>
                </a:solidFill>
              </a:rPr>
              <a:t>What about our research?</a:t>
            </a:r>
          </a:p>
        </p:txBody>
      </p:sp>
      <p:sp>
        <p:nvSpPr>
          <p:cNvPr id="12" name="Segnaposto contenuto 1"/>
          <p:cNvSpPr>
            <a:spLocks noGrp="1"/>
          </p:cNvSpPr>
          <p:nvPr>
            <p:ph idx="1"/>
          </p:nvPr>
        </p:nvSpPr>
        <p:spPr>
          <a:xfrm>
            <a:off x="4079776" y="1700808"/>
            <a:ext cx="6048672" cy="4680520"/>
          </a:xfrm>
        </p:spPr>
        <p:txBody>
          <a:bodyPr>
            <a:normAutofit fontScale="70000" lnSpcReduction="20000"/>
          </a:bodyPr>
          <a:lstStyle/>
          <a:p>
            <a:pPr marL="457200" indent="-457200" algn="just">
              <a:lnSpc>
                <a:spcPct val="140000"/>
              </a:lnSpc>
              <a:spcBef>
                <a:spcPts val="0"/>
              </a:spcBef>
              <a:buClr>
                <a:schemeClr val="tx2">
                  <a:lumMod val="50000"/>
                </a:schemeClr>
              </a:buClr>
              <a:buSzPct val="70000"/>
              <a:buAutoNum type="arabicParenR"/>
            </a:pPr>
            <a:r>
              <a:rPr lang="en-US" b="1" dirty="0">
                <a:solidFill>
                  <a:schemeClr val="accent1"/>
                </a:solidFill>
              </a:rPr>
              <a:t>Purpose: </a:t>
            </a:r>
            <a:r>
              <a:rPr lang="en-US" dirty="0"/>
              <a:t>analyzing convergences and differences in order to identify the most efficient solution (optimal tax burden) </a:t>
            </a:r>
            <a:r>
              <a:rPr lang="en-US" dirty="0">
                <a:sym typeface="Wingdings" pitchFamily="2" charset="2"/>
              </a:rPr>
              <a:t> </a:t>
            </a:r>
            <a:r>
              <a:rPr lang="en-US" dirty="0" err="1">
                <a:sym typeface="Wingdings" pitchFamily="2" charset="2"/>
              </a:rPr>
              <a:t>legitime</a:t>
            </a:r>
            <a:r>
              <a:rPr lang="en-US" dirty="0">
                <a:sym typeface="Wingdings" pitchFamily="2" charset="2"/>
              </a:rPr>
              <a:t> tax planning (</a:t>
            </a:r>
            <a:r>
              <a:rPr lang="en-US" dirty="0"/>
              <a:t>which briefly may be defined as an arrangement of one's financial affairs to take full advantage of all eligible tax incentives, so that the tax burden is </a:t>
            </a:r>
            <a:r>
              <a:rPr lang="en-US" dirty="0" err="1"/>
              <a:t>minimised</a:t>
            </a:r>
            <a:r>
              <a:rPr lang="en-US" dirty="0"/>
              <a:t> in the hands of the taxpayer without violating the legal provisions) </a:t>
            </a:r>
            <a:r>
              <a:rPr lang="en-US" dirty="0">
                <a:sym typeface="Wingdings" pitchFamily="2" charset="2"/>
              </a:rPr>
              <a:t> we will follow, to a certain extent, a comparative law perspective in a problem-solving-oriented manner (a kind of economic –approach limited to a tax planning function)</a:t>
            </a:r>
          </a:p>
          <a:p>
            <a:pPr marL="457200" indent="-457200" algn="just">
              <a:lnSpc>
                <a:spcPct val="140000"/>
              </a:lnSpc>
              <a:spcBef>
                <a:spcPts val="0"/>
              </a:spcBef>
              <a:buClr>
                <a:schemeClr val="tx2">
                  <a:lumMod val="50000"/>
                </a:schemeClr>
              </a:buClr>
              <a:buSzPct val="70000"/>
              <a:buAutoNum type="arabicParenR"/>
            </a:pPr>
            <a:r>
              <a:rPr lang="en-US" b="1" dirty="0">
                <a:solidFill>
                  <a:schemeClr val="accent1"/>
                </a:solidFill>
              </a:rPr>
              <a:t>Object:</a:t>
            </a:r>
            <a:r>
              <a:rPr lang="en-US" dirty="0">
                <a:solidFill>
                  <a:schemeClr val="accent1"/>
                </a:solidFill>
              </a:rPr>
              <a:t> </a:t>
            </a:r>
            <a:r>
              <a:rPr lang="en-US" dirty="0"/>
              <a:t>where several jurisdictions could be discussed, we will focus those with the more extensive literature in the EU context </a:t>
            </a:r>
            <a:r>
              <a:rPr lang="en-US" dirty="0">
                <a:sym typeface="Wingdings" pitchFamily="2" charset="2"/>
              </a:rPr>
              <a:t> German, France, Italy, Spain, United Kingdom</a:t>
            </a:r>
          </a:p>
          <a:p>
            <a:pPr marL="457200" indent="-457200" algn="just">
              <a:lnSpc>
                <a:spcPct val="140000"/>
              </a:lnSpc>
              <a:spcBef>
                <a:spcPts val="0"/>
              </a:spcBef>
              <a:buClr>
                <a:schemeClr val="tx2">
                  <a:lumMod val="50000"/>
                </a:schemeClr>
              </a:buClr>
              <a:buSzPct val="70000"/>
              <a:buAutoNum type="arabicParenR"/>
            </a:pPr>
            <a:r>
              <a:rPr lang="en-US" b="1" dirty="0" err="1">
                <a:solidFill>
                  <a:schemeClr val="accent1"/>
                </a:solidFill>
              </a:rPr>
              <a:t>Tecniques</a:t>
            </a:r>
            <a:r>
              <a:rPr lang="en-US" b="1" dirty="0">
                <a:solidFill>
                  <a:schemeClr val="accent1"/>
                </a:solidFill>
              </a:rPr>
              <a:t>: </a:t>
            </a:r>
            <a:r>
              <a:rPr lang="en-US" dirty="0"/>
              <a:t>key features of the jurisdictions focused with special reference to the incentive measures … the point is “</a:t>
            </a:r>
            <a:r>
              <a:rPr lang="en-US" i="1" dirty="0"/>
              <a:t>What kinds of incentives are in effect in the country</a:t>
            </a:r>
            <a:r>
              <a:rPr lang="en-US" dirty="0"/>
              <a:t>?”</a:t>
            </a:r>
          </a:p>
          <a:p>
            <a:endParaRPr lang="it-IT" dirty="0"/>
          </a:p>
          <a:p>
            <a:pPr marL="457200" indent="-457200" algn="just">
              <a:lnSpc>
                <a:spcPct val="140000"/>
              </a:lnSpc>
              <a:spcBef>
                <a:spcPts val="0"/>
              </a:spcBef>
              <a:buClr>
                <a:schemeClr val="tx2">
                  <a:lumMod val="50000"/>
                </a:schemeClr>
              </a:buClr>
              <a:buSzPct val="70000"/>
              <a:buNone/>
            </a:pPr>
            <a:endParaRPr lang="it-IT" b="1" dirty="0">
              <a:solidFill>
                <a:schemeClr val="accent1"/>
              </a:solidFill>
            </a:endParaRPr>
          </a:p>
          <a:p>
            <a:pPr>
              <a:buNone/>
            </a:pPr>
            <a:endParaRPr lang="it-IT" sz="2400" dirty="0"/>
          </a:p>
          <a:p>
            <a:pPr>
              <a:buNone/>
            </a:pPr>
            <a:endParaRPr lang="it-IT" sz="2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264259" y="712381"/>
            <a:ext cx="8946541" cy="1134707"/>
          </a:xfrm>
        </p:spPr>
        <p:txBody>
          <a:bodyPr>
            <a:noAutofit/>
          </a:bodyPr>
          <a:lstStyle/>
          <a:p>
            <a:r>
              <a:rPr lang="it-IT" sz="3600" b="1" dirty="0">
                <a:solidFill>
                  <a:srgbClr val="FF0000"/>
                </a:solidFill>
              </a:rPr>
              <a:t>Aggressive </a:t>
            </a:r>
            <a:r>
              <a:rPr lang="it-IT" sz="3600" b="1" dirty="0" err="1">
                <a:solidFill>
                  <a:srgbClr val="FF0000"/>
                </a:solidFill>
              </a:rPr>
              <a:t>Tax</a:t>
            </a:r>
            <a:r>
              <a:rPr lang="it-IT" sz="3600" b="1" dirty="0">
                <a:solidFill>
                  <a:srgbClr val="FF0000"/>
                </a:solidFill>
              </a:rPr>
              <a:t> Planning &amp; </a:t>
            </a:r>
            <a:r>
              <a:rPr lang="it-IT" sz="3600" b="1" dirty="0" err="1">
                <a:solidFill>
                  <a:srgbClr val="FF0000"/>
                </a:solidFill>
              </a:rPr>
              <a:t>Tax</a:t>
            </a:r>
            <a:r>
              <a:rPr lang="it-IT" sz="3600" b="1" dirty="0">
                <a:solidFill>
                  <a:srgbClr val="FF0000"/>
                </a:solidFill>
              </a:rPr>
              <a:t> </a:t>
            </a:r>
            <a:r>
              <a:rPr lang="it-IT" sz="3600" b="1" dirty="0" err="1">
                <a:solidFill>
                  <a:srgbClr val="FF0000"/>
                </a:solidFill>
              </a:rPr>
              <a:t>Competition</a:t>
            </a:r>
            <a:endParaRPr lang="it-IT" sz="3600" b="1" dirty="0">
              <a:solidFill>
                <a:srgbClr val="FF0000"/>
              </a:solidFill>
            </a:endParaRPr>
          </a:p>
        </p:txBody>
      </p:sp>
      <p:sp>
        <p:nvSpPr>
          <p:cNvPr id="3" name="Segnaposto contenuto 2"/>
          <p:cNvSpPr>
            <a:spLocks noGrp="1"/>
          </p:cNvSpPr>
          <p:nvPr>
            <p:ph idx="1"/>
          </p:nvPr>
        </p:nvSpPr>
        <p:spPr/>
        <p:txBody>
          <a:bodyPr>
            <a:normAutofit fontScale="77500" lnSpcReduction="20000"/>
          </a:bodyPr>
          <a:lstStyle/>
          <a:p>
            <a:endParaRPr lang="it-IT" dirty="0"/>
          </a:p>
          <a:p>
            <a:pPr algn="just"/>
            <a:r>
              <a:rPr lang="en-US" dirty="0"/>
              <a:t>Also in the OECD context, the same need is perceived </a:t>
            </a:r>
            <a:r>
              <a:rPr lang="en-US" dirty="0">
                <a:sym typeface="Wingdings" pitchFamily="2" charset="2"/>
              </a:rPr>
              <a:t> see the BEPS Action Plan (Base Erosion and Profit Shifting)  the OECD recognizes that f</a:t>
            </a:r>
            <a:r>
              <a:rPr lang="en-US" dirty="0"/>
              <a:t>undamental changes are needed to effectively prevent double non-taxation, as well as cases of no or low taxation associated with practices that artificially segregate taxable income from the activities that generate it</a:t>
            </a:r>
            <a:r>
              <a:rPr lang="en-US" dirty="0">
                <a:sym typeface="Wingdings" pitchFamily="2" charset="2"/>
              </a:rPr>
              <a:t> </a:t>
            </a:r>
            <a:r>
              <a:rPr lang="en-US" dirty="0"/>
              <a:t>The G20 finance ministers called on the OECD to develop an action plan to address BEPS issues in a coordinated and comprehensive manner. Specifically, this Action Plan provides countries with domestic and international instruments that will better align rights to tax with economic activity </a:t>
            </a:r>
            <a:r>
              <a:rPr lang="en-US" dirty="0">
                <a:sym typeface="Wingdings" pitchFamily="2" charset="2"/>
              </a:rPr>
              <a:t> </a:t>
            </a:r>
            <a:r>
              <a:rPr lang="en-US" dirty="0"/>
              <a:t>Therefore, the OECD promoted  15 actions in order to address the weaknesses in the current rules in an effective and efficient manner</a:t>
            </a:r>
          </a:p>
          <a:p>
            <a:pPr algn="just"/>
            <a:r>
              <a:rPr lang="en-US" dirty="0"/>
              <a:t>Nevertheless, in the EU context different tax system still co-exist and the harmonization via for direct taxation has always been left open even if direct taxation can violate the fundamental freedoms of the EU Treaty</a:t>
            </a:r>
          </a:p>
          <a:p>
            <a:pPr algn="just"/>
            <a:r>
              <a:rPr lang="en-US" dirty="0"/>
              <a:t>The approximation of different tax laws, regulations or administrative provisions of the Member States is provided in art. 115 TFEU, but actually the Member States keep their tax sovereignty in a context of potential competition</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30</a:t>
            </a:fld>
            <a:endParaRPr lang="it-IT"/>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096264" y="1071546"/>
            <a:ext cx="1749852" cy="2354196"/>
          </a:xfrm>
          <a:prstGeom prst="rect">
            <a:avLst/>
          </a:prstGeom>
        </p:spPr>
      </p:pic>
      <p:sp>
        <p:nvSpPr>
          <p:cNvPr id="2" name="Titolo 1"/>
          <p:cNvSpPr>
            <a:spLocks noGrp="1"/>
          </p:cNvSpPr>
          <p:nvPr>
            <p:ph type="title"/>
          </p:nvPr>
        </p:nvSpPr>
        <p:spPr>
          <a:xfrm>
            <a:off x="1952596" y="1000108"/>
            <a:ext cx="8229600" cy="1143000"/>
          </a:xfrm>
        </p:spPr>
        <p:txBody>
          <a:bodyPr/>
          <a:lstStyle/>
          <a:p>
            <a:r>
              <a:rPr lang="it-IT" dirty="0"/>
              <a:t>Check-point</a:t>
            </a:r>
          </a:p>
        </p:txBody>
      </p:sp>
      <p:sp>
        <p:nvSpPr>
          <p:cNvPr id="3" name="Segnaposto contenuto 2"/>
          <p:cNvSpPr>
            <a:spLocks noGrp="1"/>
          </p:cNvSpPr>
          <p:nvPr>
            <p:ph idx="1"/>
          </p:nvPr>
        </p:nvSpPr>
        <p:spPr>
          <a:xfrm>
            <a:off x="1809720" y="2285992"/>
            <a:ext cx="8401080" cy="4038608"/>
          </a:xfrm>
        </p:spPr>
        <p:txBody>
          <a:bodyPr/>
          <a:lstStyle/>
          <a:p>
            <a:pPr>
              <a:buFont typeface="Wingdings" pitchFamily="2" charset="2"/>
              <a:buChar char="Ø"/>
            </a:pPr>
            <a:r>
              <a:rPr lang="en-US" dirty="0"/>
              <a:t>Why can tax comparison be useful?</a:t>
            </a:r>
          </a:p>
          <a:p>
            <a:pPr>
              <a:buFont typeface="Wingdings" pitchFamily="2" charset="2"/>
              <a:buChar char="Ø"/>
            </a:pPr>
            <a:endParaRPr lang="en-US" dirty="0"/>
          </a:p>
          <a:p>
            <a:pPr>
              <a:buFont typeface="Wingdings" pitchFamily="2" charset="2"/>
              <a:buChar char="Ø"/>
            </a:pPr>
            <a:endParaRPr lang="en-US" dirty="0"/>
          </a:p>
          <a:p>
            <a:pPr>
              <a:buFont typeface="Wingdings" pitchFamily="2" charset="2"/>
              <a:buChar char="Ø"/>
            </a:pPr>
            <a:r>
              <a:rPr lang="en-US" dirty="0"/>
              <a:t>Which comparative approach do you think is more effective from a tax law perspective?</a:t>
            </a:r>
          </a:p>
          <a:p>
            <a:pPr>
              <a:buFont typeface="Wingdings" pitchFamily="2" charset="2"/>
              <a:buChar char="Ø"/>
            </a:pPr>
            <a:endParaRPr lang="en-US" dirty="0"/>
          </a:p>
          <a:p>
            <a:pPr marL="0" indent="0">
              <a:buNone/>
            </a:pPr>
            <a:endParaRPr lang="en-US" dirty="0"/>
          </a:p>
          <a:p>
            <a:pPr>
              <a:buFont typeface="Wingdings" pitchFamily="2" charset="2"/>
              <a:buChar char="Ø"/>
            </a:pPr>
            <a:r>
              <a:rPr lang="en-US" dirty="0"/>
              <a:t>What about Tax Competition in the European Union?</a:t>
            </a:r>
          </a:p>
          <a:p>
            <a:pPr>
              <a:buFont typeface="Wingdings" pitchFamily="2" charset="2"/>
              <a:buChar char="Ø"/>
            </a:pPr>
            <a:endParaRPr lang="it-IT" dirty="0"/>
          </a:p>
          <a:p>
            <a:pPr>
              <a:buFont typeface="Wingdings" pitchFamily="2" charset="2"/>
              <a:buChar char="Ø"/>
            </a:pPr>
            <a:endParaRPr lang="it-IT" dirty="0"/>
          </a:p>
          <a:p>
            <a:pPr>
              <a:buFont typeface="Wingdings" pitchFamily="2" charset="2"/>
              <a:buChar char="Ø"/>
            </a:pPr>
            <a:endParaRPr lang="it-IT" dirty="0"/>
          </a:p>
          <a:p>
            <a:pPr>
              <a:buFont typeface="Wingdings" pitchFamily="2" charset="2"/>
              <a:buChar char="Ø"/>
            </a:pP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31</a:t>
            </a:fld>
            <a:endParaRPr lang="it-IT"/>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315" y="996659"/>
            <a:ext cx="8825657" cy="1915647"/>
          </a:xfrm>
        </p:spPr>
        <p:txBody>
          <a:bodyPr/>
          <a:lstStyle/>
          <a:p>
            <a:r>
              <a:rPr lang="it-IT" sz="4000" cap="small" dirty="0"/>
              <a:t>The </a:t>
            </a:r>
            <a:r>
              <a:rPr lang="it-IT" sz="4000" cap="small" dirty="0" err="1"/>
              <a:t>jurisdictions</a:t>
            </a:r>
            <a:r>
              <a:rPr lang="it-IT" sz="4000" cap="small" dirty="0"/>
              <a:t> </a:t>
            </a:r>
            <a:r>
              <a:rPr lang="it-IT" sz="4000" cap="small" dirty="0" err="1"/>
              <a:t>involved</a:t>
            </a:r>
            <a:r>
              <a:rPr lang="it-IT" sz="4000" cap="small" dirty="0"/>
              <a:t>: key features</a:t>
            </a:r>
            <a:br>
              <a:rPr lang="it-IT" sz="4000" cap="small" dirty="0"/>
            </a:br>
            <a:endParaRPr lang="it-IT" dirty="0"/>
          </a:p>
        </p:txBody>
      </p:sp>
      <p:sp>
        <p:nvSpPr>
          <p:cNvPr id="3" name="Segnaposto testo 2"/>
          <p:cNvSpPr>
            <a:spLocks noGrp="1"/>
          </p:cNvSpPr>
          <p:nvPr>
            <p:ph type="body" idx="1"/>
          </p:nvPr>
        </p:nvSpPr>
        <p:spPr>
          <a:xfrm>
            <a:off x="2054352" y="2704664"/>
            <a:ext cx="7858072" cy="2596544"/>
          </a:xfrm>
        </p:spPr>
        <p:txBody>
          <a:bodyPr>
            <a:normAutofit fontScale="92500" lnSpcReduction="20000"/>
          </a:bodyPr>
          <a:lstStyle/>
          <a:p>
            <a:pPr>
              <a:buFont typeface="Wingdings" pitchFamily="2" charset="2"/>
              <a:buChar char="Ø"/>
            </a:pPr>
            <a:r>
              <a:rPr lang="it-IT" sz="3400" dirty="0"/>
              <a:t>Germany</a:t>
            </a:r>
          </a:p>
          <a:p>
            <a:pPr>
              <a:buFont typeface="Wingdings" pitchFamily="2" charset="2"/>
              <a:buChar char="Ø"/>
            </a:pPr>
            <a:r>
              <a:rPr lang="it-IT" sz="3400" dirty="0"/>
              <a:t>France</a:t>
            </a:r>
          </a:p>
          <a:p>
            <a:pPr>
              <a:buFont typeface="Wingdings" pitchFamily="2" charset="2"/>
              <a:buChar char="Ø"/>
            </a:pPr>
            <a:r>
              <a:rPr lang="it-IT" sz="3400" dirty="0"/>
              <a:t>UK</a:t>
            </a:r>
          </a:p>
          <a:p>
            <a:pPr>
              <a:buFont typeface="Wingdings" pitchFamily="2" charset="2"/>
              <a:buChar char="Ø"/>
            </a:pPr>
            <a:r>
              <a:rPr lang="it-IT" sz="3400" dirty="0" err="1"/>
              <a:t>Italy</a:t>
            </a:r>
            <a:r>
              <a:rPr lang="it-IT" sz="3400" dirty="0"/>
              <a:t> </a:t>
            </a:r>
          </a:p>
          <a:p>
            <a:pPr>
              <a:buFont typeface="Wingdings" pitchFamily="2" charset="2"/>
              <a:buChar char="Ø"/>
            </a:pPr>
            <a:r>
              <a:rPr lang="it-IT" sz="3400" dirty="0" err="1"/>
              <a:t>Spain</a:t>
            </a:r>
            <a:endParaRPr lang="it-IT" sz="3400"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32</a:t>
            </a:fld>
            <a:endParaRPr lang="it-IT"/>
          </a:p>
        </p:txBody>
      </p:sp>
      <p:pic>
        <p:nvPicPr>
          <p:cNvPr id="3074" name="Picture 2" descr="C:\Users\pc\Desktop\SLIDE PARIGI\Ger.png"/>
          <p:cNvPicPr>
            <a:picLocks noChangeAspect="1" noChangeArrowheads="1"/>
          </p:cNvPicPr>
          <p:nvPr/>
        </p:nvPicPr>
        <p:blipFill>
          <a:blip r:embed="rId2" cstate="print"/>
          <a:srcRect/>
          <a:stretch>
            <a:fillRect/>
          </a:stretch>
        </p:blipFill>
        <p:spPr bwMode="auto">
          <a:xfrm>
            <a:off x="8328249" y="3119949"/>
            <a:ext cx="576064" cy="345638"/>
          </a:xfrm>
          <a:prstGeom prst="rect">
            <a:avLst/>
          </a:prstGeom>
          <a:noFill/>
        </p:spPr>
      </p:pic>
      <p:pic>
        <p:nvPicPr>
          <p:cNvPr id="7" name="Picture 2" descr="C:\Users\pc\Desktop\SLIDE PARIGI\unionjk.gif"/>
          <p:cNvPicPr>
            <a:picLocks noChangeAspect="1" noChangeArrowheads="1"/>
          </p:cNvPicPr>
          <p:nvPr/>
        </p:nvPicPr>
        <p:blipFill>
          <a:blip r:embed="rId3" cstate="print"/>
          <a:srcRect/>
          <a:stretch>
            <a:fillRect/>
          </a:stretch>
        </p:blipFill>
        <p:spPr bwMode="auto">
          <a:xfrm>
            <a:off x="8400256" y="4005065"/>
            <a:ext cx="576064" cy="288769"/>
          </a:xfrm>
          <a:prstGeom prst="rect">
            <a:avLst/>
          </a:prstGeom>
          <a:noFill/>
        </p:spPr>
      </p:pic>
      <p:pic>
        <p:nvPicPr>
          <p:cNvPr id="3075" name="Picture 3" descr="C:\Users\pc\Desktop\SLIDE PARIGI\spagna.jpg"/>
          <p:cNvPicPr>
            <a:picLocks noChangeAspect="1" noChangeArrowheads="1"/>
          </p:cNvPicPr>
          <p:nvPr/>
        </p:nvPicPr>
        <p:blipFill>
          <a:blip r:embed="rId4" cstate="print"/>
          <a:srcRect/>
          <a:stretch>
            <a:fillRect/>
          </a:stretch>
        </p:blipFill>
        <p:spPr bwMode="auto">
          <a:xfrm>
            <a:off x="8472264" y="4820749"/>
            <a:ext cx="504056" cy="335419"/>
          </a:xfrm>
          <a:prstGeom prst="rect">
            <a:avLst/>
          </a:prstGeom>
          <a:noFill/>
        </p:spPr>
      </p:pic>
      <p:pic>
        <p:nvPicPr>
          <p:cNvPr id="9" name="Picture 3" descr="C:\Users\pc\Desktop\SLIDE PARIGI\bandiera-Italia.jpg"/>
          <p:cNvPicPr>
            <a:picLocks noChangeAspect="1" noChangeArrowheads="1"/>
          </p:cNvPicPr>
          <p:nvPr/>
        </p:nvPicPr>
        <p:blipFill>
          <a:blip r:embed="rId5" cstate="print"/>
          <a:srcRect/>
          <a:stretch>
            <a:fillRect/>
          </a:stretch>
        </p:blipFill>
        <p:spPr bwMode="auto">
          <a:xfrm>
            <a:off x="8472264" y="4437113"/>
            <a:ext cx="504056" cy="336037"/>
          </a:xfrm>
          <a:prstGeom prst="rect">
            <a:avLst/>
          </a:prstGeom>
          <a:noFill/>
        </p:spPr>
      </p:pic>
      <p:pic>
        <p:nvPicPr>
          <p:cNvPr id="10" name="Picture 2" descr="C:\Users\pc\Desktop\SLIDE PARIGI\Fr.png"/>
          <p:cNvPicPr>
            <a:picLocks noChangeAspect="1" noChangeArrowheads="1"/>
          </p:cNvPicPr>
          <p:nvPr/>
        </p:nvPicPr>
        <p:blipFill>
          <a:blip r:embed="rId6" cstate="print"/>
          <a:srcRect/>
          <a:stretch>
            <a:fillRect/>
          </a:stretch>
        </p:blipFill>
        <p:spPr bwMode="auto">
          <a:xfrm>
            <a:off x="8400256" y="3572840"/>
            <a:ext cx="504056" cy="335287"/>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Taxable</a:t>
            </a:r>
            <a:r>
              <a:rPr lang="it-IT" dirty="0"/>
              <a:t> </a:t>
            </a:r>
            <a:r>
              <a:rPr lang="it-IT" dirty="0" err="1"/>
              <a:t>Income</a:t>
            </a:r>
            <a:endParaRPr lang="it-IT" dirty="0"/>
          </a:p>
        </p:txBody>
      </p:sp>
      <p:sp>
        <p:nvSpPr>
          <p:cNvPr id="3" name="Segnaposto contenuto 2"/>
          <p:cNvSpPr>
            <a:spLocks noGrp="1"/>
          </p:cNvSpPr>
          <p:nvPr>
            <p:ph idx="1"/>
          </p:nvPr>
        </p:nvSpPr>
        <p:spPr/>
        <p:txBody>
          <a:bodyPr>
            <a:normAutofit/>
          </a:bodyPr>
          <a:lstStyle/>
          <a:p>
            <a:pPr algn="just"/>
            <a:r>
              <a:rPr lang="en-US" dirty="0"/>
              <a:t>All the States involved adopt the  </a:t>
            </a:r>
            <a:r>
              <a:rPr lang="en-US" b="1" dirty="0">
                <a:solidFill>
                  <a:schemeClr val="accent2"/>
                </a:solidFill>
              </a:rPr>
              <a:t>source concept </a:t>
            </a:r>
            <a:r>
              <a:rPr lang="en-US" dirty="0">
                <a:sym typeface="Wingdings" pitchFamily="2" charset="2"/>
              </a:rPr>
              <a:t> it provides that a certain item is income only when it derive from a specific source, most likely an economic one</a:t>
            </a:r>
          </a:p>
          <a:p>
            <a:pPr algn="just">
              <a:buNone/>
            </a:pPr>
            <a:r>
              <a:rPr lang="en-US" dirty="0">
                <a:sym typeface="Wingdings" pitchFamily="2" charset="2"/>
              </a:rPr>
              <a:t>(</a:t>
            </a:r>
            <a:r>
              <a:rPr lang="en-US" dirty="0" err="1">
                <a:sym typeface="Wingdings" pitchFamily="2" charset="2"/>
              </a:rPr>
              <a:t>vs</a:t>
            </a:r>
            <a:r>
              <a:rPr lang="en-US" dirty="0">
                <a:sym typeface="Wingdings" pitchFamily="2" charset="2"/>
              </a:rPr>
              <a:t> the </a:t>
            </a:r>
            <a:r>
              <a:rPr lang="en-US" b="1" dirty="0">
                <a:solidFill>
                  <a:schemeClr val="accent2"/>
                </a:solidFill>
                <a:sym typeface="Wingdings" pitchFamily="2" charset="2"/>
              </a:rPr>
              <a:t>accretion concept </a:t>
            </a:r>
            <a:r>
              <a:rPr lang="en-US" dirty="0">
                <a:sym typeface="Wingdings" pitchFamily="2" charset="2"/>
              </a:rPr>
              <a:t>adopted in the United States  a person’s annual income is the value of what it could consume in that year while keeping his wealth constant  ant realized accession of wealth is income unless it is specifically excluded)</a:t>
            </a:r>
          </a:p>
          <a:p>
            <a:pPr algn="just"/>
            <a:r>
              <a:rPr lang="en-US" dirty="0"/>
              <a:t>All the States involved define income in a </a:t>
            </a:r>
            <a:r>
              <a:rPr lang="en-US" b="1" dirty="0" err="1">
                <a:solidFill>
                  <a:schemeClr val="accent2"/>
                </a:solidFill>
              </a:rPr>
              <a:t>schedular</a:t>
            </a:r>
            <a:r>
              <a:rPr lang="en-US" b="1" dirty="0">
                <a:solidFill>
                  <a:schemeClr val="accent2"/>
                </a:solidFill>
              </a:rPr>
              <a:t> way</a:t>
            </a:r>
            <a:r>
              <a:rPr lang="en-US" dirty="0"/>
              <a:t> </a:t>
            </a:r>
            <a:r>
              <a:rPr lang="en-US" dirty="0">
                <a:sym typeface="Wingdings" pitchFamily="2" charset="2"/>
              </a:rPr>
              <a:t> income is taxable only if there is a specific “</a:t>
            </a:r>
            <a:r>
              <a:rPr lang="en-US" dirty="0" err="1">
                <a:sym typeface="Wingdings" pitchFamily="2" charset="2"/>
              </a:rPr>
              <a:t>sheduled</a:t>
            </a:r>
            <a:r>
              <a:rPr lang="en-US" dirty="0">
                <a:sym typeface="Wingdings" pitchFamily="2" charset="2"/>
              </a:rPr>
              <a:t>” source for such income (e.g. in Italy, the realized capital gain  on the private sale of a piece of art is not taxable, since it is not listed under any particular “schedule”)</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33</a:t>
            </a:fld>
            <a:endParaRPr lang="it-IT"/>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52596" y="357166"/>
            <a:ext cx="8186766" cy="489790"/>
          </a:xfrm>
        </p:spPr>
        <p:txBody>
          <a:bodyPr>
            <a:normAutofit fontScale="90000"/>
          </a:bodyPr>
          <a:lstStyle/>
          <a:p>
            <a:r>
              <a:rPr lang="it-IT" dirty="0"/>
              <a:t>The </a:t>
            </a:r>
            <a:r>
              <a:rPr lang="it-IT" dirty="0" err="1"/>
              <a:t>taxpaying</a:t>
            </a:r>
            <a:r>
              <a:rPr lang="it-IT" dirty="0"/>
              <a:t> </a:t>
            </a:r>
            <a:r>
              <a:rPr lang="it-IT" dirty="0" err="1"/>
              <a:t>unit</a:t>
            </a:r>
            <a:endParaRPr lang="it-IT" dirty="0"/>
          </a:p>
        </p:txBody>
      </p:sp>
      <p:sp>
        <p:nvSpPr>
          <p:cNvPr id="3" name="Segnaposto contenuto 2"/>
          <p:cNvSpPr>
            <a:spLocks noGrp="1"/>
          </p:cNvSpPr>
          <p:nvPr>
            <p:ph idx="1"/>
          </p:nvPr>
        </p:nvSpPr>
        <p:spPr>
          <a:xfrm>
            <a:off x="1524000" y="857232"/>
            <a:ext cx="8858280" cy="5715040"/>
          </a:xfrm>
        </p:spPr>
        <p:txBody>
          <a:bodyPr>
            <a:normAutofit fontScale="70000" lnSpcReduction="20000"/>
          </a:bodyPr>
          <a:lstStyle/>
          <a:p>
            <a:pPr algn="just"/>
            <a:r>
              <a:rPr lang="en-US" dirty="0"/>
              <a:t>Every country with and individual income tax system faces the definition of a taxable unit for purposes of linking the taxable income to a specific subject. There are two main models to define taxable units:</a:t>
            </a:r>
          </a:p>
          <a:p>
            <a:pPr algn="just">
              <a:buFont typeface="Wingdings" pitchFamily="2" charset="2"/>
              <a:buChar char="Ø"/>
            </a:pPr>
            <a:r>
              <a:rPr lang="en-US" dirty="0"/>
              <a:t>Under the </a:t>
            </a:r>
            <a:r>
              <a:rPr lang="en-US" b="1" dirty="0">
                <a:solidFill>
                  <a:schemeClr val="accent2"/>
                </a:solidFill>
              </a:rPr>
              <a:t>individual model </a:t>
            </a:r>
            <a:r>
              <a:rPr lang="en-US" dirty="0"/>
              <a:t>(or separate taxation model) , each physical  person is a taxable unit; therefore everyone has to file tax returns, declare taxable income, claim expenses and deductions and pay income taxes.</a:t>
            </a:r>
          </a:p>
          <a:p>
            <a:pPr algn="just">
              <a:buFont typeface="Wingdings" pitchFamily="2" charset="2"/>
              <a:buChar char="Ø"/>
            </a:pPr>
            <a:r>
              <a:rPr lang="en-US" dirty="0"/>
              <a:t>Under the </a:t>
            </a:r>
            <a:r>
              <a:rPr lang="en-US" b="1" dirty="0">
                <a:solidFill>
                  <a:schemeClr val="accent2"/>
                </a:solidFill>
              </a:rPr>
              <a:t>family model </a:t>
            </a:r>
            <a:r>
              <a:rPr lang="en-US" dirty="0"/>
              <a:t>(or joint assessment model) the family is the taxable unit, and each individual is treated as a part of his family; the family is thus required to file a tax return, declare income …</a:t>
            </a:r>
          </a:p>
          <a:p>
            <a:pPr algn="just">
              <a:buFont typeface="Arial" pitchFamily="34" charset="0"/>
              <a:buChar char="•"/>
            </a:pPr>
            <a:r>
              <a:rPr lang="en-US" dirty="0"/>
              <a:t>Of course, the definition of taxable unit brings in several equity and efficiency considerations (horizontal equity, redistributive perspective, the so called “marriage penalty or marriage bonus)</a:t>
            </a:r>
          </a:p>
          <a:p>
            <a:pPr algn="just">
              <a:buFont typeface="Arial" pitchFamily="34" charset="0"/>
              <a:buChar char="•"/>
            </a:pPr>
            <a:r>
              <a:rPr lang="en-US" dirty="0"/>
              <a:t>The individual model is adopted by  </a:t>
            </a:r>
            <a:r>
              <a:rPr lang="en-US" b="1" dirty="0"/>
              <a:t>Italy</a:t>
            </a:r>
            <a:r>
              <a:rPr lang="en-US" dirty="0"/>
              <a:t> and </a:t>
            </a:r>
            <a:r>
              <a:rPr lang="en-US" b="1" dirty="0"/>
              <a:t>UK</a:t>
            </a:r>
            <a:r>
              <a:rPr lang="en-US" dirty="0"/>
              <a:t>, but both the systems grant a tax credit for ever dependent member of the family defined as a family member with no or limited taxable income</a:t>
            </a:r>
          </a:p>
          <a:p>
            <a:pPr algn="just">
              <a:buFont typeface="Arial" pitchFamily="34" charset="0"/>
              <a:buChar char="•"/>
            </a:pPr>
            <a:r>
              <a:rPr lang="en-US" b="1" dirty="0"/>
              <a:t>Germany</a:t>
            </a:r>
            <a:r>
              <a:rPr lang="en-US" dirty="0"/>
              <a:t> has a hybrid model: the tax system allow taxpayers to elect to be taxed under the individual or the family model. Resident spouses living together are assessed jointly, unless they elect to be assessed separately. Income of children is not included in the taxable income of their parents but is taxed separately. Following a decision of the Federal Constitutional Court, the application of tax provisions relating to married couples was extended to partners registered under the civil law partnership regime (civil partners), with effect from 19 July 2013. From that date, civil partners may also benefit from a joint assessment.</a:t>
            </a:r>
          </a:p>
          <a:p>
            <a:pPr algn="just">
              <a:buFont typeface="Arial" pitchFamily="34" charset="0"/>
              <a:buChar char="•"/>
            </a:pPr>
            <a:r>
              <a:rPr lang="en-US" b="1" dirty="0"/>
              <a:t>France</a:t>
            </a:r>
            <a:r>
              <a:rPr lang="en-US" dirty="0"/>
              <a:t> adopts the family model: the taxable unit is the family (husband, wife, dependent children and any other qualified disable persons who live with the family. Unmarried  partners of the same or different sex may also qualify as a family for income tax purposes) </a:t>
            </a:r>
            <a:r>
              <a:rPr lang="en-US" dirty="0">
                <a:sym typeface="Wingdings" pitchFamily="2" charset="2"/>
              </a:rPr>
              <a:t> the income  of all members of the family is aggregated and then split, based on  quotient familial (a sort of “family share”)  the taxable income of the household is divided into shares equal to the number of family members</a:t>
            </a:r>
            <a:endParaRPr lang="en-US" dirty="0"/>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34</a:t>
            </a:fld>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Global and </a:t>
            </a:r>
            <a:r>
              <a:rPr lang="it-IT" dirty="0" err="1"/>
              <a:t>Territorial</a:t>
            </a:r>
            <a:r>
              <a:rPr lang="it-IT" dirty="0"/>
              <a:t> </a:t>
            </a:r>
            <a:r>
              <a:rPr lang="it-IT" dirty="0" err="1"/>
              <a:t>Model</a:t>
            </a:r>
            <a:endParaRPr lang="it-IT" dirty="0"/>
          </a:p>
        </p:txBody>
      </p:sp>
      <p:sp>
        <p:nvSpPr>
          <p:cNvPr id="3" name="Segnaposto contenuto 2"/>
          <p:cNvSpPr>
            <a:spLocks noGrp="1"/>
          </p:cNvSpPr>
          <p:nvPr>
            <p:ph idx="1"/>
          </p:nvPr>
        </p:nvSpPr>
        <p:spPr>
          <a:xfrm>
            <a:off x="1981200" y="1935480"/>
            <a:ext cx="8291264" cy="4661872"/>
          </a:xfrm>
        </p:spPr>
        <p:txBody>
          <a:bodyPr>
            <a:normAutofit fontScale="92500" lnSpcReduction="20000"/>
          </a:bodyPr>
          <a:lstStyle/>
          <a:p>
            <a:pPr algn="just"/>
            <a:r>
              <a:rPr lang="en-US" dirty="0"/>
              <a:t>From the perspective of a single country, two issues should be dealt with 1) whether tax residents should be taxed on their worldwide income and 2) whether non residents should be taxes on the income sourced within the country</a:t>
            </a:r>
          </a:p>
          <a:p>
            <a:pPr algn="just"/>
            <a:r>
              <a:rPr lang="en-US" dirty="0"/>
              <a:t>The solution to the above – mentioned issues gave rise to the mergence of two major models: the global jurisdiction and the source jurisdiction models</a:t>
            </a:r>
          </a:p>
          <a:p>
            <a:pPr algn="just"/>
            <a:r>
              <a:rPr lang="en-US" b="1" dirty="0">
                <a:solidFill>
                  <a:schemeClr val="accent2"/>
                </a:solidFill>
              </a:rPr>
              <a:t>Global jurisdiction </a:t>
            </a:r>
            <a:r>
              <a:rPr lang="en-US" dirty="0"/>
              <a:t>provides that the residence country has the right to tax its residents on their worldwide income  </a:t>
            </a:r>
            <a:r>
              <a:rPr lang="en-US" dirty="0">
                <a:sym typeface="Wingdings" pitchFamily="2" charset="2"/>
              </a:rPr>
              <a:t> residents are taxed on both their domestic source and foreign source income. Non-</a:t>
            </a:r>
            <a:r>
              <a:rPr lang="en-US" dirty="0" err="1">
                <a:sym typeface="Wingdings" pitchFamily="2" charset="2"/>
              </a:rPr>
              <a:t>redisents</a:t>
            </a:r>
            <a:r>
              <a:rPr lang="en-US" dirty="0">
                <a:sym typeface="Wingdings" pitchFamily="2" charset="2"/>
              </a:rPr>
              <a:t> are taxed on their domestic source income (countries involved in our study)</a:t>
            </a:r>
          </a:p>
          <a:p>
            <a:pPr algn="just"/>
            <a:r>
              <a:rPr lang="en-US" b="1" dirty="0">
                <a:solidFill>
                  <a:schemeClr val="accent2"/>
                </a:solidFill>
                <a:sym typeface="Wingdings" pitchFamily="2" charset="2"/>
              </a:rPr>
              <a:t>Territorial jurisdiction </a:t>
            </a:r>
            <a:r>
              <a:rPr lang="en-US" dirty="0">
                <a:sym typeface="Wingdings" pitchFamily="2" charset="2"/>
              </a:rPr>
              <a:t>provides that the residence country has the right to tax all persons (residents e nonresidents) only on domestic source income, meaning income  derived within the country</a:t>
            </a:r>
          </a:p>
          <a:p>
            <a:pPr algn="just"/>
            <a:r>
              <a:rPr lang="en-US" dirty="0">
                <a:sym typeface="Wingdings" pitchFamily="2" charset="2"/>
              </a:rPr>
              <a:t> residence and source are fundamental concepts to be defined</a:t>
            </a:r>
          </a:p>
          <a:p>
            <a:pPr algn="just">
              <a:buNone/>
            </a:pP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35</a:t>
            </a:fld>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75520" y="692696"/>
            <a:ext cx="8291264" cy="1010376"/>
          </a:xfrm>
        </p:spPr>
        <p:txBody>
          <a:bodyPr/>
          <a:lstStyle/>
          <a:p>
            <a:r>
              <a:rPr lang="it-IT" b="1" dirty="0" err="1"/>
              <a:t>Individual</a:t>
            </a:r>
            <a:r>
              <a:rPr lang="it-IT" b="1" dirty="0"/>
              <a:t> </a:t>
            </a:r>
            <a:r>
              <a:rPr lang="it-IT" b="1" dirty="0" err="1"/>
              <a:t>Income</a:t>
            </a:r>
            <a:r>
              <a:rPr lang="it-IT" b="1" dirty="0"/>
              <a:t> </a:t>
            </a:r>
            <a:r>
              <a:rPr lang="it-IT" b="1" dirty="0" err="1"/>
              <a:t>Tax</a:t>
            </a:r>
            <a:endParaRPr lang="it-IT" dirty="0"/>
          </a:p>
        </p:txBody>
      </p:sp>
      <p:sp>
        <p:nvSpPr>
          <p:cNvPr id="3" name="Segnaposto contenuto 2"/>
          <p:cNvSpPr>
            <a:spLocks noGrp="1"/>
          </p:cNvSpPr>
          <p:nvPr>
            <p:ph idx="1"/>
          </p:nvPr>
        </p:nvSpPr>
        <p:spPr>
          <a:xfrm>
            <a:off x="1775520" y="1628800"/>
            <a:ext cx="8640960" cy="5229200"/>
          </a:xfrm>
        </p:spPr>
        <p:txBody>
          <a:bodyPr>
            <a:normAutofit/>
          </a:bodyPr>
          <a:lstStyle/>
          <a:p>
            <a:pPr algn="just"/>
            <a:r>
              <a:rPr lang="en-US" dirty="0"/>
              <a:t>German resident individuals are liable to income tax on their worldwide income and assets</a:t>
            </a:r>
          </a:p>
          <a:p>
            <a:pPr algn="just"/>
            <a:r>
              <a:rPr lang="en-US" dirty="0"/>
              <a:t>The German Constitution and federal laws apply in the territory of the </a:t>
            </a:r>
            <a:r>
              <a:rPr lang="en-US" dirty="0" err="1"/>
              <a:t>The</a:t>
            </a:r>
            <a:r>
              <a:rPr lang="en-US" dirty="0"/>
              <a:t> income tax and the solidarity surcharge are imposed by the Income Tax Law ( </a:t>
            </a:r>
            <a:r>
              <a:rPr lang="en-US" i="1" dirty="0" err="1"/>
              <a:t>Einkommensteuergesetz</a:t>
            </a:r>
            <a:r>
              <a:rPr lang="en-US" dirty="0"/>
              <a:t>, </a:t>
            </a:r>
            <a:r>
              <a:rPr lang="en-US" dirty="0" err="1"/>
              <a:t>EStG</a:t>
            </a:r>
            <a:r>
              <a:rPr lang="en-US" dirty="0"/>
              <a:t>) and the Solidarity Surcharge Law ( </a:t>
            </a:r>
            <a:r>
              <a:rPr lang="en-US" i="1" dirty="0" err="1"/>
              <a:t>Solidaritätszuschlaggesetz</a:t>
            </a:r>
            <a:r>
              <a:rPr lang="en-US" dirty="0"/>
              <a:t>, </a:t>
            </a:r>
            <a:r>
              <a:rPr lang="en-US" dirty="0" err="1"/>
              <a:t>SolZG</a:t>
            </a:r>
            <a:r>
              <a:rPr lang="en-US" dirty="0"/>
              <a:t>). If an individual is engaged in a business, he is also subject to the Business Tax Law ( </a:t>
            </a:r>
            <a:r>
              <a:rPr lang="en-US" i="1" dirty="0" err="1"/>
              <a:t>Gewerbesteuergesetz</a:t>
            </a:r>
            <a:r>
              <a:rPr lang="en-US" dirty="0"/>
              <a:t>, </a:t>
            </a:r>
            <a:r>
              <a:rPr lang="en-US" dirty="0" err="1"/>
              <a:t>GewStG</a:t>
            </a:r>
            <a:endParaRPr lang="en-US" dirty="0"/>
          </a:p>
          <a:p>
            <a:pPr algn="just"/>
            <a:r>
              <a:rPr lang="en-US" dirty="0"/>
              <a:t>The taxable period is the calendar year. The income tax rate structure is progressive, up to a marginal rate of 45%</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36</a:t>
            </a:fld>
            <a:endParaRPr lang="it-IT"/>
          </a:p>
        </p:txBody>
      </p:sp>
      <p:pic>
        <p:nvPicPr>
          <p:cNvPr id="2050"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BC1ABF-9C22-9D4A-CA1B-E6D2B623EBCC}"/>
              </a:ext>
            </a:extLst>
          </p:cNvPr>
          <p:cNvSpPr>
            <a:spLocks noGrp="1"/>
          </p:cNvSpPr>
          <p:nvPr>
            <p:ph type="title"/>
          </p:nvPr>
        </p:nvSpPr>
        <p:spPr/>
        <p:txBody>
          <a:bodyPr/>
          <a:lstStyle/>
          <a:p>
            <a:r>
              <a:rPr lang="it-IT" dirty="0"/>
              <a:t>A </a:t>
            </a:r>
            <a:r>
              <a:rPr lang="it-IT" dirty="0" err="1"/>
              <a:t>comparison</a:t>
            </a:r>
            <a:endParaRPr lang="it-IT" dirty="0"/>
          </a:p>
        </p:txBody>
      </p:sp>
      <p:sp>
        <p:nvSpPr>
          <p:cNvPr id="3" name="Segnaposto testo 2">
            <a:extLst>
              <a:ext uri="{FF2B5EF4-FFF2-40B4-BE49-F238E27FC236}">
                <a16:creationId xmlns:a16="http://schemas.microsoft.com/office/drawing/2014/main" id="{20306A3C-B169-36F7-9370-9A84AEBAACFA}"/>
              </a:ext>
            </a:extLst>
          </p:cNvPr>
          <p:cNvSpPr>
            <a:spLocks noGrp="1"/>
          </p:cNvSpPr>
          <p:nvPr>
            <p:ph type="body" idx="1"/>
          </p:nvPr>
        </p:nvSpPr>
        <p:spPr/>
        <p:txBody>
          <a:bodyPr/>
          <a:lstStyle/>
          <a:p>
            <a:r>
              <a:rPr lang="it-IT" dirty="0"/>
              <a:t>Single </a:t>
            </a:r>
            <a:r>
              <a:rPr lang="it-IT" dirty="0" err="1"/>
              <a:t>taxpayers</a:t>
            </a:r>
            <a:endParaRPr lang="it-IT" dirty="0"/>
          </a:p>
        </p:txBody>
      </p:sp>
      <p:pic>
        <p:nvPicPr>
          <p:cNvPr id="9" name="Segnaposto contenuto 8">
            <a:extLst>
              <a:ext uri="{FF2B5EF4-FFF2-40B4-BE49-F238E27FC236}">
                <a16:creationId xmlns:a16="http://schemas.microsoft.com/office/drawing/2014/main" id="{2D8F4C25-B83F-2C3D-1393-6B98576806F2}"/>
              </a:ext>
            </a:extLst>
          </p:cNvPr>
          <p:cNvPicPr>
            <a:picLocks noGrp="1" noChangeAspect="1"/>
          </p:cNvPicPr>
          <p:nvPr>
            <p:ph sz="half" idx="2"/>
          </p:nvPr>
        </p:nvPicPr>
        <p:blipFill>
          <a:blip r:embed="rId2"/>
          <a:stretch>
            <a:fillRect/>
          </a:stretch>
        </p:blipFill>
        <p:spPr>
          <a:xfrm>
            <a:off x="1103313" y="3256025"/>
            <a:ext cx="4395787" cy="2258887"/>
          </a:xfrm>
        </p:spPr>
      </p:pic>
      <p:sp>
        <p:nvSpPr>
          <p:cNvPr id="5" name="Segnaposto testo 4">
            <a:extLst>
              <a:ext uri="{FF2B5EF4-FFF2-40B4-BE49-F238E27FC236}">
                <a16:creationId xmlns:a16="http://schemas.microsoft.com/office/drawing/2014/main" id="{39A66215-01FA-70B2-A9FD-2DB3CBF8A650}"/>
              </a:ext>
            </a:extLst>
          </p:cNvPr>
          <p:cNvSpPr>
            <a:spLocks noGrp="1"/>
          </p:cNvSpPr>
          <p:nvPr>
            <p:ph type="body" sz="quarter" idx="3"/>
          </p:nvPr>
        </p:nvSpPr>
        <p:spPr/>
        <p:txBody>
          <a:bodyPr/>
          <a:lstStyle/>
          <a:p>
            <a:r>
              <a:rPr lang="en-US" dirty="0"/>
              <a:t>Jointly assessed spouses or civil partners</a:t>
            </a:r>
            <a:endParaRPr lang="it-IT" dirty="0"/>
          </a:p>
        </p:txBody>
      </p:sp>
      <p:pic>
        <p:nvPicPr>
          <p:cNvPr id="11" name="Segnaposto contenuto 10">
            <a:extLst>
              <a:ext uri="{FF2B5EF4-FFF2-40B4-BE49-F238E27FC236}">
                <a16:creationId xmlns:a16="http://schemas.microsoft.com/office/drawing/2014/main" id="{7F3DF5E3-AF1B-8C6D-40D6-9414356C02A3}"/>
              </a:ext>
            </a:extLst>
          </p:cNvPr>
          <p:cNvPicPr>
            <a:picLocks noGrp="1" noChangeAspect="1"/>
          </p:cNvPicPr>
          <p:nvPr>
            <p:ph sz="quarter" idx="4"/>
          </p:nvPr>
        </p:nvPicPr>
        <p:blipFill>
          <a:blip r:embed="rId3"/>
          <a:stretch>
            <a:fillRect/>
          </a:stretch>
        </p:blipFill>
        <p:spPr>
          <a:xfrm>
            <a:off x="5654674" y="3250808"/>
            <a:ext cx="4801852" cy="2258886"/>
          </a:xfrm>
        </p:spPr>
      </p:pic>
      <p:sp>
        <p:nvSpPr>
          <p:cNvPr id="7" name="Segnaposto numero diapositiva 6">
            <a:extLst>
              <a:ext uri="{FF2B5EF4-FFF2-40B4-BE49-F238E27FC236}">
                <a16:creationId xmlns:a16="http://schemas.microsoft.com/office/drawing/2014/main" id="{5D590480-CD8F-8903-9018-74DAC0164FBA}"/>
              </a:ext>
            </a:extLst>
          </p:cNvPr>
          <p:cNvSpPr>
            <a:spLocks noGrp="1"/>
          </p:cNvSpPr>
          <p:nvPr>
            <p:ph type="sldNum" sz="quarter" idx="12"/>
          </p:nvPr>
        </p:nvSpPr>
        <p:spPr/>
        <p:txBody>
          <a:bodyPr/>
          <a:lstStyle/>
          <a:p>
            <a:fld id="{9549756A-19A5-41BE-88A9-803BF6F6248A}" type="slidenum">
              <a:rPr lang="it-IT" smtClean="0"/>
              <a:t>37</a:t>
            </a:fld>
            <a:endParaRPr lang="it-IT"/>
          </a:p>
        </p:txBody>
      </p:sp>
      <p:pic>
        <p:nvPicPr>
          <p:cNvPr id="12" name="Picture 2" descr="C:\Users\pc\Desktop\SLIDE PARIGI\Ger.png">
            <a:extLst>
              <a:ext uri="{FF2B5EF4-FFF2-40B4-BE49-F238E27FC236}">
                <a16:creationId xmlns:a16="http://schemas.microsoft.com/office/drawing/2014/main" id="{172CA74B-9FB8-11DB-8F77-606272857805}"/>
              </a:ext>
            </a:extLst>
          </p:cNvPr>
          <p:cNvPicPr>
            <a:picLocks noChangeAspect="1" noChangeArrowheads="1"/>
          </p:cNvPicPr>
          <p:nvPr/>
        </p:nvPicPr>
        <p:blipFill>
          <a:blip r:embed="rId4" cstate="print"/>
          <a:srcRect/>
          <a:stretch>
            <a:fillRect/>
          </a:stretch>
        </p:blipFill>
        <p:spPr bwMode="auto">
          <a:xfrm>
            <a:off x="8251335" y="266028"/>
            <a:ext cx="2101205" cy="1260723"/>
          </a:xfrm>
          <a:prstGeom prst="rect">
            <a:avLst/>
          </a:prstGeom>
          <a:noFill/>
        </p:spPr>
      </p:pic>
    </p:spTree>
    <p:extLst>
      <p:ext uri="{BB962C8B-B14F-4D97-AF65-F5344CB8AC3E}">
        <p14:creationId xmlns:p14="http://schemas.microsoft.com/office/powerpoint/2010/main" val="30665456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Taxable</a:t>
            </a:r>
            <a:r>
              <a:rPr lang="it-IT" b="1" dirty="0"/>
              <a:t> </a:t>
            </a:r>
            <a:r>
              <a:rPr lang="it-IT" b="1" dirty="0" err="1"/>
              <a:t>income</a:t>
            </a:r>
            <a:endParaRPr lang="it-IT" dirty="0"/>
          </a:p>
        </p:txBody>
      </p:sp>
      <p:sp>
        <p:nvSpPr>
          <p:cNvPr id="3" name="Segnaposto contenuto 2"/>
          <p:cNvSpPr>
            <a:spLocks noGrp="1"/>
          </p:cNvSpPr>
          <p:nvPr>
            <p:ph idx="1"/>
          </p:nvPr>
        </p:nvSpPr>
        <p:spPr/>
        <p:txBody>
          <a:bodyPr>
            <a:normAutofit fontScale="62500" lnSpcReduction="20000"/>
          </a:bodyPr>
          <a:lstStyle/>
          <a:p>
            <a:r>
              <a:rPr lang="en-US" dirty="0"/>
              <a:t>Resident individuals are subject to income tax on their worldwide income falling under one or several of the following categories :</a:t>
            </a:r>
          </a:p>
          <a:p>
            <a:pPr>
              <a:buNone/>
            </a:pPr>
            <a:r>
              <a:rPr lang="en-US" dirty="0"/>
              <a:t>(1)income from agriculture and forestry;</a:t>
            </a:r>
          </a:p>
          <a:p>
            <a:pPr>
              <a:buNone/>
            </a:pPr>
            <a:r>
              <a:rPr lang="en-US" dirty="0"/>
              <a:t>(2)income from a trade or business;</a:t>
            </a:r>
          </a:p>
          <a:p>
            <a:pPr>
              <a:buNone/>
            </a:pPr>
            <a:r>
              <a:rPr lang="en-US" dirty="0"/>
              <a:t>(3)income from independent personal services;</a:t>
            </a:r>
          </a:p>
          <a:p>
            <a:pPr>
              <a:buNone/>
            </a:pPr>
            <a:r>
              <a:rPr lang="en-US" dirty="0"/>
              <a:t>(4)income from employment, including compensation from past employment;</a:t>
            </a:r>
          </a:p>
          <a:p>
            <a:pPr>
              <a:buNone/>
            </a:pPr>
            <a:r>
              <a:rPr lang="en-US" dirty="0"/>
              <a:t>(5)income from capital investment;</a:t>
            </a:r>
          </a:p>
          <a:p>
            <a:pPr>
              <a:buNone/>
            </a:pPr>
            <a:r>
              <a:rPr lang="en-US" dirty="0"/>
              <a:t>(6)rental income from immovable property and certain tangible movable property and income from royalties; and</a:t>
            </a:r>
          </a:p>
          <a:p>
            <a:pPr>
              <a:buNone/>
            </a:pPr>
            <a:r>
              <a:rPr lang="en-US" dirty="0"/>
              <a:t>(7)other income (gains from private transactions, alimony, annuities, etc.).</a:t>
            </a:r>
          </a:p>
          <a:p>
            <a:endParaRPr lang="en-US" dirty="0"/>
          </a:p>
          <a:p>
            <a:r>
              <a:rPr lang="en-US" b="1" dirty="0"/>
              <a:t>Each category has its own special rules for computation and determining the base of the income tax assessment</a:t>
            </a:r>
          </a:p>
          <a:p>
            <a:endParaRPr lang="en-US" dirty="0"/>
          </a:p>
          <a:p>
            <a:r>
              <a:rPr lang="en-US" dirty="0"/>
              <a:t>The amounts of taxable income of all categories (calculated as stated above) are aggregated. The aggregate income, less personal deductions, is the taxable base to which the allowances and rates are applied</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38</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847528" y="476672"/>
            <a:ext cx="8219256" cy="866360"/>
          </a:xfrm>
        </p:spPr>
        <p:txBody>
          <a:bodyPr/>
          <a:lstStyle/>
          <a:p>
            <a:r>
              <a:rPr lang="it-IT" b="1" dirty="0"/>
              <a:t>Residence/</a:t>
            </a:r>
            <a:r>
              <a:rPr lang="it-IT" b="1" dirty="0" err="1"/>
              <a:t>domicile</a:t>
            </a:r>
            <a:endParaRPr lang="it-IT" dirty="0"/>
          </a:p>
        </p:txBody>
      </p:sp>
      <p:sp>
        <p:nvSpPr>
          <p:cNvPr id="3" name="Segnaposto contenuto 2"/>
          <p:cNvSpPr>
            <a:spLocks noGrp="1"/>
          </p:cNvSpPr>
          <p:nvPr>
            <p:ph idx="1"/>
          </p:nvPr>
        </p:nvSpPr>
        <p:spPr>
          <a:xfrm>
            <a:off x="1703512" y="1484784"/>
            <a:ext cx="8568952" cy="4824536"/>
          </a:xfrm>
        </p:spPr>
        <p:txBody>
          <a:bodyPr>
            <a:normAutofit/>
          </a:bodyPr>
          <a:lstStyle/>
          <a:p>
            <a:pPr algn="just"/>
            <a:r>
              <a:rPr lang="en-US" dirty="0"/>
              <a:t>Residents are liable to income tax on their worldwide income. Non-residents are generally liable to this tax on certain German-source income</a:t>
            </a:r>
          </a:p>
          <a:p>
            <a:pPr algn="just"/>
            <a:r>
              <a:rPr lang="en-US" dirty="0"/>
              <a:t>An individual is, regardless of his nationality, a resident of Germany if his domicile or habitual place of abode is in Germany. A domicile is a home or dwelling at the disposal of the taxpayer and maintained long term. A habitual place of abode is a location where an individual is physically present for a continuous period of more than 6 months (short interruptions are not taken into account).</a:t>
            </a:r>
          </a:p>
          <a:p>
            <a:pPr algn="just"/>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39</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03512" y="476672"/>
            <a:ext cx="8219256" cy="794352"/>
          </a:xfrm>
        </p:spPr>
        <p:txBody>
          <a:bodyPr>
            <a:normAutofit/>
          </a:bodyPr>
          <a:lstStyle/>
          <a:p>
            <a:r>
              <a:rPr lang="it-IT" b="1" dirty="0" err="1"/>
              <a:t>Individual</a:t>
            </a:r>
            <a:r>
              <a:rPr lang="it-IT" b="1" dirty="0"/>
              <a:t> </a:t>
            </a:r>
            <a:r>
              <a:rPr lang="it-IT" b="1" dirty="0" err="1"/>
              <a:t>Income</a:t>
            </a:r>
            <a:r>
              <a:rPr lang="it-IT" b="1" dirty="0"/>
              <a:t> </a:t>
            </a:r>
            <a:r>
              <a:rPr lang="it-IT" b="1" dirty="0" err="1"/>
              <a:t>Tax</a:t>
            </a:r>
            <a:endParaRPr lang="it-IT" dirty="0"/>
          </a:p>
        </p:txBody>
      </p:sp>
      <p:sp>
        <p:nvSpPr>
          <p:cNvPr id="3" name="Segnaposto contenuto 2"/>
          <p:cNvSpPr>
            <a:spLocks noGrp="1"/>
          </p:cNvSpPr>
          <p:nvPr>
            <p:ph idx="1"/>
          </p:nvPr>
        </p:nvSpPr>
        <p:spPr>
          <a:xfrm>
            <a:off x="1703512" y="1196752"/>
            <a:ext cx="8640960" cy="5544616"/>
          </a:xfrm>
        </p:spPr>
        <p:txBody>
          <a:bodyPr>
            <a:normAutofit fontScale="92500" lnSpcReduction="20000"/>
          </a:bodyPr>
          <a:lstStyle/>
          <a:p>
            <a:pPr algn="just"/>
            <a:r>
              <a:rPr lang="en-US" dirty="0"/>
              <a:t>For income tax and capital gains tax purposes, the United Kingdom comprises England, Wales, Scotland, the six counties in the north-east of the island of Ireland, commonly known as Northern Ireland, and the United Kingdom’s continental shelf. It does not include the British Channel Islands of Guernsey and Jersey, or the Isle of Man</a:t>
            </a:r>
          </a:p>
          <a:p>
            <a:pPr algn="just"/>
            <a:r>
              <a:rPr lang="en-US" dirty="0"/>
              <a:t>Taxable persons comprise resident individuals and trusts. Non-resident individuals and trusts are taxable on their UK-source income.</a:t>
            </a:r>
          </a:p>
          <a:p>
            <a:pPr algn="just"/>
            <a:r>
              <a:rPr lang="en-US" dirty="0"/>
              <a:t>Before 2013-14, there was no statutory definition of residence. Finance Act 2013 introduced a so-called Statutory Residence Test (SRT), which took effect from 6 April 2013.</a:t>
            </a:r>
          </a:p>
          <a:p>
            <a:pPr algn="just"/>
            <a:r>
              <a:rPr lang="en-US" dirty="0"/>
              <a:t>Three sets of tests in determining the residence status of an individual are provided. There are four automatic UK residence tests, five automatic overseas tests, and the “sufficient ties tests”. An individual who is found to be UK resident under the SRT will normally be treated as resident for the full tax year. However, the legislation provides for circumstances in which the tax year could be split.</a:t>
            </a:r>
          </a:p>
          <a:p>
            <a:pPr algn="just"/>
            <a:r>
              <a:rPr lang="en-US" dirty="0"/>
              <a:t>The basic rule is that an individual is treated as UK resident if either the automatic residence test or the sufficient ties test is met. Otherwise, the individual is treated as non-resident.</a:t>
            </a:r>
          </a:p>
          <a:p>
            <a:pPr>
              <a:buNone/>
            </a:pPr>
            <a:endParaRPr lang="en-US" dirty="0"/>
          </a:p>
          <a:p>
            <a:endParaRPr lang="en-US" dirty="0"/>
          </a:p>
          <a:p>
            <a:endParaRPr lang="it-IT"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40</a:t>
            </a:fld>
            <a:endParaRPr lang="it-IT"/>
          </a:p>
        </p:txBody>
      </p:sp>
      <p:pic>
        <p:nvPicPr>
          <p:cNvPr id="4098" name="Picture 2" descr="C:\Users\pc\Desktop\SLIDE PARIGI\unionjk.gif"/>
          <p:cNvPicPr>
            <a:picLocks noChangeAspect="1" noChangeArrowheads="1"/>
          </p:cNvPicPr>
          <p:nvPr/>
        </p:nvPicPr>
        <p:blipFill>
          <a:blip r:embed="rId2" cstate="print"/>
          <a:srcRect/>
          <a:stretch>
            <a:fillRect/>
          </a:stretch>
        </p:blipFill>
        <p:spPr bwMode="auto">
          <a:xfrm>
            <a:off x="8567900" y="2"/>
            <a:ext cx="2100098" cy="1052735"/>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5AEE2A0-2A8D-323E-17C4-C97C281164FF}"/>
              </a:ext>
            </a:extLst>
          </p:cNvPr>
          <p:cNvSpPr>
            <a:spLocks noGrp="1"/>
          </p:cNvSpPr>
          <p:nvPr>
            <p:ph type="title"/>
          </p:nvPr>
        </p:nvSpPr>
        <p:spPr/>
        <p:txBody>
          <a:bodyPr/>
          <a:lstStyle/>
          <a:p>
            <a:endParaRPr lang="it-IT" dirty="0"/>
          </a:p>
        </p:txBody>
      </p:sp>
      <p:sp>
        <p:nvSpPr>
          <p:cNvPr id="3" name="Segnaposto contenuto 2">
            <a:extLst>
              <a:ext uri="{FF2B5EF4-FFF2-40B4-BE49-F238E27FC236}">
                <a16:creationId xmlns:a16="http://schemas.microsoft.com/office/drawing/2014/main" id="{2300C9F7-2AAA-4CA2-3EB5-219649C33658}"/>
              </a:ext>
            </a:extLst>
          </p:cNvPr>
          <p:cNvSpPr>
            <a:spLocks noGrp="1"/>
          </p:cNvSpPr>
          <p:nvPr>
            <p:ph idx="1"/>
          </p:nvPr>
        </p:nvSpPr>
        <p:spPr/>
        <p:txBody>
          <a:bodyPr>
            <a:normAutofit fontScale="85000" lnSpcReduction="20000"/>
          </a:bodyPr>
          <a:lstStyle/>
          <a:p>
            <a:r>
              <a:rPr lang="en-US" dirty="0"/>
              <a:t>The four automatic UK tests are broadly as follows:</a:t>
            </a:r>
          </a:p>
          <a:p>
            <a:endParaRPr lang="en-US" dirty="0"/>
          </a:p>
          <a:p>
            <a:pPr marL="0" indent="0">
              <a:buNone/>
            </a:pPr>
            <a:r>
              <a:rPr lang="en-US" dirty="0"/>
              <a:t>1) presence in the United Kingdom for 183 days or more in a tax year;</a:t>
            </a:r>
          </a:p>
          <a:p>
            <a:pPr marL="0" indent="0">
              <a:buNone/>
            </a:pPr>
            <a:r>
              <a:rPr lang="en-US" dirty="0"/>
              <a:t>2) having a home in the United Kingdom for all or part of a tax year, and, during the period when the individual has that home, there is a period of at least 91 consecutive days when either (</a:t>
            </a:r>
            <a:r>
              <a:rPr lang="en-US" dirty="0" err="1"/>
              <a:t>i</a:t>
            </a:r>
            <a:r>
              <a:rPr lang="en-US" dirty="0"/>
              <a:t>) the individual has no home overseas; or (ii) the individual has a home (or homes) overseas, but spends no more than a permitted amount of time in that home </a:t>
            </a:r>
          </a:p>
          <a:p>
            <a:pPr marL="0" indent="0">
              <a:buNone/>
            </a:pPr>
            <a:r>
              <a:rPr lang="en-US" dirty="0"/>
              <a:t>3) working sufficient hours in the United Kingdom over a period of 365 days without a significant break from work, and all or part of the 365 days falls within the tax year. </a:t>
            </a:r>
          </a:p>
          <a:p>
            <a:pPr marL="0" indent="0">
              <a:buNone/>
            </a:pPr>
            <a:r>
              <a:rPr lang="en-US" dirty="0"/>
              <a:t>4) where the individual, having been treated as UK resident under one of the above automatic tests for each of the preceding 3 tax years, died while having a home in the United Kingdom. This rule is disapplied where the individual was overseas in the previous year in circumstances where split-year treatment was granted.</a:t>
            </a:r>
            <a:endParaRPr lang="it-IT" dirty="0"/>
          </a:p>
        </p:txBody>
      </p:sp>
      <p:sp>
        <p:nvSpPr>
          <p:cNvPr id="4" name="Segnaposto numero diapositiva 3">
            <a:extLst>
              <a:ext uri="{FF2B5EF4-FFF2-40B4-BE49-F238E27FC236}">
                <a16:creationId xmlns:a16="http://schemas.microsoft.com/office/drawing/2014/main" id="{527F90C4-D2FA-650C-51EF-D9E40C43B226}"/>
              </a:ext>
            </a:extLst>
          </p:cNvPr>
          <p:cNvSpPr>
            <a:spLocks noGrp="1"/>
          </p:cNvSpPr>
          <p:nvPr>
            <p:ph type="sldNum" sz="quarter" idx="12"/>
          </p:nvPr>
        </p:nvSpPr>
        <p:spPr/>
        <p:txBody>
          <a:bodyPr/>
          <a:lstStyle/>
          <a:p>
            <a:fld id="{9549756A-19A5-41BE-88A9-803BF6F6248A}" type="slidenum">
              <a:rPr lang="it-IT" smtClean="0"/>
              <a:t>41</a:t>
            </a:fld>
            <a:endParaRPr lang="it-IT"/>
          </a:p>
        </p:txBody>
      </p:sp>
      <p:pic>
        <p:nvPicPr>
          <p:cNvPr id="5" name="Picture 2" descr="C:\Users\pc\Desktop\SLIDE PARIGI\unionjk.gif">
            <a:extLst>
              <a:ext uri="{FF2B5EF4-FFF2-40B4-BE49-F238E27FC236}">
                <a16:creationId xmlns:a16="http://schemas.microsoft.com/office/drawing/2014/main" id="{7DE1E751-B545-DE25-4A90-2A25894E6BA4}"/>
              </a:ext>
            </a:extLst>
          </p:cNvPr>
          <p:cNvPicPr>
            <a:picLocks noChangeAspect="1" noChangeArrowheads="1"/>
          </p:cNvPicPr>
          <p:nvPr/>
        </p:nvPicPr>
        <p:blipFill>
          <a:blip r:embed="rId2" cstate="print"/>
          <a:srcRect/>
          <a:stretch>
            <a:fillRect/>
          </a:stretch>
        </p:blipFill>
        <p:spPr bwMode="auto">
          <a:xfrm>
            <a:off x="8524357" y="537048"/>
            <a:ext cx="2100098" cy="1052735"/>
          </a:xfrm>
          <a:prstGeom prst="rect">
            <a:avLst/>
          </a:prstGeom>
          <a:noFill/>
        </p:spPr>
      </p:pic>
    </p:spTree>
    <p:extLst>
      <p:ext uri="{BB962C8B-B14F-4D97-AF65-F5344CB8AC3E}">
        <p14:creationId xmlns:p14="http://schemas.microsoft.com/office/powerpoint/2010/main" val="18827113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 The </a:t>
            </a:r>
            <a:r>
              <a:rPr lang="it-IT" dirty="0" err="1"/>
              <a:t>other</a:t>
            </a:r>
            <a:r>
              <a:rPr lang="it-IT" dirty="0"/>
              <a:t> residence </a:t>
            </a:r>
            <a:r>
              <a:rPr lang="it-IT" dirty="0" err="1"/>
              <a:t>tests</a:t>
            </a:r>
            <a:endParaRPr lang="it-IT" dirty="0"/>
          </a:p>
        </p:txBody>
      </p:sp>
      <p:sp>
        <p:nvSpPr>
          <p:cNvPr id="3" name="Segnaposto contenuto 2"/>
          <p:cNvSpPr>
            <a:spLocks noGrp="1"/>
          </p:cNvSpPr>
          <p:nvPr>
            <p:ph idx="1"/>
          </p:nvPr>
        </p:nvSpPr>
        <p:spPr>
          <a:xfrm>
            <a:off x="1847528" y="1844824"/>
            <a:ext cx="8568952" cy="4752528"/>
          </a:xfrm>
        </p:spPr>
        <p:txBody>
          <a:bodyPr>
            <a:normAutofit fontScale="85000" lnSpcReduction="20000"/>
          </a:bodyPr>
          <a:lstStyle/>
          <a:p>
            <a:pPr algn="just">
              <a:buFont typeface="Wingdings" pitchFamily="2" charset="2"/>
              <a:buChar char="Ø"/>
            </a:pPr>
            <a:r>
              <a:rPr lang="en-US" b="1" dirty="0"/>
              <a:t>The automatic overseas tests</a:t>
            </a:r>
            <a:endParaRPr lang="en-US" dirty="0"/>
          </a:p>
          <a:p>
            <a:pPr marL="0" indent="0">
              <a:buNone/>
            </a:pPr>
            <a:r>
              <a:rPr lang="en-US" dirty="0"/>
              <a:t>The  automatic overseas tests are five. Let’s make some examples:</a:t>
            </a:r>
          </a:p>
          <a:p>
            <a:pPr marL="0" indent="0">
              <a:buNone/>
            </a:pPr>
            <a:r>
              <a:rPr lang="en-US" dirty="0"/>
              <a:t>1) where the individual spends fewer than 16 days in the United Kingdom, did not die during that tax year, and was UK resident for one of the preceding 3 tax years;</a:t>
            </a:r>
          </a:p>
          <a:p>
            <a:pPr marL="0" indent="0">
              <a:buNone/>
            </a:pPr>
            <a:r>
              <a:rPr lang="en-US" dirty="0"/>
              <a:t>2) where the individual works sufficient hours overseas without a significant break from work….</a:t>
            </a:r>
          </a:p>
          <a:p>
            <a:r>
              <a:rPr lang="en-US" b="1" dirty="0"/>
              <a:t>The sufficient ties test</a:t>
            </a:r>
          </a:p>
          <a:p>
            <a:pPr marL="0" indent="0">
              <a:buNone/>
            </a:pPr>
            <a:r>
              <a:rPr lang="en-US" dirty="0"/>
              <a:t>Where an individual meets none of the automatic UK tests and none of the automatic overseas tests, they will be treated as a UK resident if they have “sufficient ties” to the United Kingdom. The relevant ties depend on whether or not the individual was UK resident for 1 or more of the 3 years preceding the relevant tax year. The ties to be considered are family ties, accommodation ties, work ties, 90-day tie (broadly, presence in the United Kingdom for at least 90 days), and country tie (i.e. if the United Kingdom is the country in which the individual was present at midnight for the greatest number of days in that year). This will also apply where there is more than one such country where the taxpayer has spent the greatest number of days, and one of those countries is the United Kingdom</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42</a:t>
            </a:fld>
            <a:endParaRPr lang="it-IT"/>
          </a:p>
        </p:txBody>
      </p:sp>
      <p:pic>
        <p:nvPicPr>
          <p:cNvPr id="6" name="Picture 2" descr="C:\Users\pc\Desktop\SLIDE PARIGI\unionjk.gif"/>
          <p:cNvPicPr>
            <a:picLocks noChangeAspect="1" noChangeArrowheads="1"/>
          </p:cNvPicPr>
          <p:nvPr/>
        </p:nvPicPr>
        <p:blipFill>
          <a:blip r:embed="rId2" cstate="print"/>
          <a:srcRect/>
          <a:stretch>
            <a:fillRect/>
          </a:stretch>
        </p:blipFill>
        <p:spPr bwMode="auto">
          <a:xfrm>
            <a:off x="8567900" y="2"/>
            <a:ext cx="2100098" cy="1052735"/>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Residence in </a:t>
            </a:r>
            <a:r>
              <a:rPr lang="it-IT" dirty="0" err="1"/>
              <a:t>Spain</a:t>
            </a:r>
            <a:endParaRPr lang="it-IT" dirty="0"/>
          </a:p>
        </p:txBody>
      </p:sp>
      <p:sp>
        <p:nvSpPr>
          <p:cNvPr id="3" name="Segnaposto contenuto 2"/>
          <p:cNvSpPr>
            <a:spLocks noGrp="1"/>
          </p:cNvSpPr>
          <p:nvPr>
            <p:ph idx="1"/>
          </p:nvPr>
        </p:nvSpPr>
        <p:spPr/>
        <p:txBody>
          <a:bodyPr>
            <a:noAutofit/>
          </a:bodyPr>
          <a:lstStyle/>
          <a:p>
            <a:pPr algn="just"/>
            <a:r>
              <a:rPr lang="en-US" sz="1400" dirty="0"/>
              <a:t>An individual is a resident of Spain for tax purposes if):</a:t>
            </a:r>
          </a:p>
          <a:p>
            <a:pPr algn="just"/>
            <a:r>
              <a:rPr lang="en-US" sz="1400" dirty="0"/>
              <a:t>he stays in Spain for more than 183 days in any calendar year (the personal residence test); or</a:t>
            </a:r>
          </a:p>
          <a:p>
            <a:pPr algn="just"/>
            <a:r>
              <a:rPr lang="en-US" sz="1400" dirty="0"/>
              <a:t>his </a:t>
            </a:r>
            <a:r>
              <a:rPr lang="en-US" sz="1400" dirty="0" err="1"/>
              <a:t>centre</a:t>
            </a:r>
            <a:r>
              <a:rPr lang="en-US" sz="1400" dirty="0"/>
              <a:t> of vital interests, i.e. his economic interests or business or professional activities, is in Spain (the economic residence test).</a:t>
            </a:r>
          </a:p>
          <a:p>
            <a:pPr algn="just"/>
            <a:r>
              <a:rPr lang="en-US" sz="1400" dirty="0"/>
              <a:t>In the absence of proof to the contrary, a married individual is deemed to be a resident of Spain if the permanent home of his spouse and dependent minor children is in Spain.</a:t>
            </a:r>
          </a:p>
          <a:p>
            <a:pPr algn="just"/>
            <a:r>
              <a:rPr lang="en-US" sz="1400" dirty="0"/>
              <a:t>Individuals who move their residence into Spain may opt to be taxed under this tax or the Spanish income tax on non-residents.</a:t>
            </a:r>
          </a:p>
          <a:p>
            <a:pPr algn="just"/>
            <a:r>
              <a:rPr lang="en-US" sz="1400" dirty="0"/>
              <a:t>In addition, Spanish nationals who move their residence to a country deemed to be a non-cooperative jurisdiction (except for Andorra in certain cases) remain taxable on their worldwide income in the year of emigration and the 4 subsequent years.</a:t>
            </a:r>
          </a:p>
          <a:p>
            <a:pPr algn="just"/>
            <a:endParaRPr lang="en-US" sz="1400" dirty="0"/>
          </a:p>
          <a:p>
            <a:pPr algn="just"/>
            <a:r>
              <a:rPr lang="en-US" sz="1400" dirty="0"/>
              <a:t>Members of a family unit may elect for joint taxation</a:t>
            </a:r>
            <a:endParaRPr lang="it-IT" sz="1400"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43</a:t>
            </a:fld>
            <a:endParaRPr lang="it-IT"/>
          </a:p>
        </p:txBody>
      </p:sp>
      <p:pic>
        <p:nvPicPr>
          <p:cNvPr id="48130"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Income</a:t>
            </a:r>
            <a:r>
              <a:rPr lang="it-IT" dirty="0"/>
              <a:t> </a:t>
            </a:r>
            <a:r>
              <a:rPr lang="it-IT" dirty="0" err="1"/>
              <a:t>categories</a:t>
            </a:r>
            <a:endParaRPr lang="it-IT" dirty="0"/>
          </a:p>
        </p:txBody>
      </p:sp>
      <p:sp>
        <p:nvSpPr>
          <p:cNvPr id="3" name="Segnaposto contenuto 2"/>
          <p:cNvSpPr>
            <a:spLocks noGrp="1"/>
          </p:cNvSpPr>
          <p:nvPr>
            <p:ph idx="1"/>
          </p:nvPr>
        </p:nvSpPr>
        <p:spPr>
          <a:xfrm>
            <a:off x="1981200" y="1935480"/>
            <a:ext cx="8363272" cy="4589864"/>
          </a:xfrm>
        </p:spPr>
        <p:txBody>
          <a:bodyPr>
            <a:normAutofit fontScale="92500" lnSpcReduction="20000"/>
          </a:bodyPr>
          <a:lstStyle/>
          <a:p>
            <a:pPr algn="just"/>
            <a:r>
              <a:rPr lang="en-US" dirty="0"/>
              <a:t>Residents are liable to income tax on individuals (IRPF) in respect of their worldwide income;</a:t>
            </a:r>
          </a:p>
          <a:p>
            <a:pPr algn="just"/>
            <a:r>
              <a:rPr lang="en-US" dirty="0"/>
              <a:t> Non-residents are liable to income tax on non-residents (IRNR) only on their Spanish-source income</a:t>
            </a:r>
          </a:p>
          <a:p>
            <a:pPr algn="just"/>
            <a:r>
              <a:rPr lang="en-US" dirty="0"/>
              <a:t>The concept of income encompasses income from six basic categories according to the source or origin, namely employment income; income from movable capital; income from immovable capital; business income; capital gains; and imputed income </a:t>
            </a:r>
          </a:p>
          <a:p>
            <a:pPr algn="just"/>
            <a:r>
              <a:rPr lang="en-US" dirty="0"/>
              <a:t>In particular: the category of </a:t>
            </a:r>
            <a:r>
              <a:rPr lang="en-US" b="1" dirty="0">
                <a:solidFill>
                  <a:schemeClr val="accent2"/>
                </a:solidFill>
              </a:rPr>
              <a:t>imputed income</a:t>
            </a:r>
            <a:r>
              <a:rPr lang="en-US" dirty="0"/>
              <a:t> </a:t>
            </a:r>
            <a:r>
              <a:rPr lang="en-US" dirty="0">
                <a:sym typeface="Wingdings" pitchFamily="2" charset="2"/>
              </a:rPr>
              <a:t> </a:t>
            </a:r>
            <a:r>
              <a:rPr lang="en-US" dirty="0"/>
              <a:t>Income is imputed in the following cases: income from residences other than the taxpayer’s primary residence ; income under the fiscal attribution regime (where individuals are directly attributed the income from civil companies, joint ownerships or estates); income under the CFC regime; income from unit-linked insurance policies that do not fulfill certain legal requirements; and income from collective investment institutions established in listed tax havens</a:t>
            </a:r>
          </a:p>
          <a:p>
            <a:pPr algn="just"/>
            <a:endParaRPr lang="en-US" dirty="0"/>
          </a:p>
          <a:p>
            <a:pPr algn="just"/>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44</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Residence in Italy</a:t>
            </a:r>
          </a:p>
        </p:txBody>
      </p:sp>
      <p:sp>
        <p:nvSpPr>
          <p:cNvPr id="3" name="Segnaposto contenuto 2"/>
          <p:cNvSpPr>
            <a:spLocks noGrp="1"/>
          </p:cNvSpPr>
          <p:nvPr>
            <p:ph idx="1"/>
          </p:nvPr>
        </p:nvSpPr>
        <p:spPr/>
        <p:txBody>
          <a:bodyPr>
            <a:normAutofit fontScale="70000" lnSpcReduction="20000"/>
          </a:bodyPr>
          <a:lstStyle/>
          <a:p>
            <a:pPr algn="just"/>
            <a:r>
              <a:rPr lang="en-US" dirty="0"/>
              <a:t>Resident individuals are subject to IRPEF on their worldwide income (article 3 of the TUIR). Non-resident individuals are taxable on their income arising in Italy </a:t>
            </a:r>
          </a:p>
          <a:p>
            <a:pPr algn="just"/>
            <a:r>
              <a:rPr lang="en-US" dirty="0"/>
              <a:t>From 1 January 2024, resident individuals are those who, for the greater part of the tax year, including fractions of days, have their residence or domicile in Italy, or are physically present there. For these purposes, the term “residence” is defined in accordance with the Civil Code, while the term “domicile” is defined as the </a:t>
            </a:r>
            <a:r>
              <a:rPr lang="en-US" dirty="0" err="1"/>
              <a:t>centre</a:t>
            </a:r>
            <a:r>
              <a:rPr lang="en-US" dirty="0"/>
              <a:t> of the individual’s personal and familial relations, rather than their economic and professional interests.</a:t>
            </a:r>
          </a:p>
          <a:p>
            <a:pPr algn="just"/>
            <a:r>
              <a:rPr lang="en-US" dirty="0"/>
              <a:t>Until 31 December 2023, resident individuals included also those who, for the greater part of the tax year, were registered in the Italian civil registry of the resident population. This registration is now a rebuttable presumption of residence, i.e. the burden of proof that the actual residence is outside Italy is in the hands of the taxpayer.</a:t>
            </a:r>
          </a:p>
          <a:p>
            <a:pPr algn="just"/>
            <a:r>
              <a:rPr lang="en-US" dirty="0"/>
              <a:t>Similarly, Italian nationals are deemed to be resident in Italy if they emigrate to a jurisdiction which has a privileged tax regime, i.e. a jurisdiction included in the DM of 4 May 1999. Also, this presumption of residence is rebuttable.</a:t>
            </a:r>
          </a:p>
          <a:p>
            <a:pPr algn="just"/>
            <a:r>
              <a:rPr lang="en-US" dirty="0"/>
              <a:t>Spouses are taxed separately on their earned income. Furthermore, each spouse is taxed on half the income of minor children, as well as on half the income generated by the assets owned in common by reason of the marital status and by the assets in a family settlement</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45</a:t>
            </a:fld>
            <a:endParaRPr lang="it-IT"/>
          </a:p>
        </p:txBody>
      </p:sp>
      <p:pic>
        <p:nvPicPr>
          <p:cNvPr id="49155" name="Picture 3" descr="C:\Users\pc\Desktop\SLIDE PARIGI\bandiera-Italia.jpg"/>
          <p:cNvPicPr>
            <a:picLocks noChangeAspect="1" noChangeArrowheads="1"/>
          </p:cNvPicPr>
          <p:nvPr/>
        </p:nvPicPr>
        <p:blipFill>
          <a:blip r:embed="rId2" cstate="print"/>
          <a:srcRect/>
          <a:stretch>
            <a:fillRect/>
          </a:stretch>
        </p:blipFill>
        <p:spPr bwMode="auto">
          <a:xfrm>
            <a:off x="8737476" y="0"/>
            <a:ext cx="1930524" cy="1287016"/>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Income</a:t>
            </a:r>
            <a:r>
              <a:rPr lang="it-IT" dirty="0"/>
              <a:t> </a:t>
            </a:r>
            <a:r>
              <a:rPr lang="it-IT" dirty="0" err="1"/>
              <a:t>categories</a:t>
            </a:r>
            <a:endParaRPr lang="it-IT" dirty="0"/>
          </a:p>
        </p:txBody>
      </p:sp>
      <p:sp>
        <p:nvSpPr>
          <p:cNvPr id="3" name="Segnaposto contenuto 2"/>
          <p:cNvSpPr>
            <a:spLocks noGrp="1"/>
          </p:cNvSpPr>
          <p:nvPr>
            <p:ph idx="1"/>
          </p:nvPr>
        </p:nvSpPr>
        <p:spPr/>
        <p:txBody>
          <a:bodyPr>
            <a:normAutofit fontScale="70000" lnSpcReduction="20000"/>
          </a:bodyPr>
          <a:lstStyle/>
          <a:p>
            <a:r>
              <a:rPr lang="en-US" dirty="0"/>
              <a:t>Resident individuals are subject to individual income tax on their worldwide income, which falls under any of the following categories:</a:t>
            </a:r>
          </a:p>
          <a:p>
            <a:pPr>
              <a:buNone/>
            </a:pPr>
            <a:r>
              <a:rPr lang="en-US" dirty="0"/>
              <a:t>-income from immovable property;</a:t>
            </a:r>
          </a:p>
          <a:p>
            <a:pPr>
              <a:buNone/>
            </a:pPr>
            <a:r>
              <a:rPr lang="en-US" dirty="0"/>
              <a:t>-income from capital;</a:t>
            </a:r>
          </a:p>
          <a:p>
            <a:pPr>
              <a:buNone/>
            </a:pPr>
            <a:r>
              <a:rPr lang="en-US" dirty="0"/>
              <a:t>-income from employment;</a:t>
            </a:r>
          </a:p>
          <a:p>
            <a:pPr>
              <a:buNone/>
            </a:pPr>
            <a:r>
              <a:rPr lang="en-US" dirty="0"/>
              <a:t>-professional income;</a:t>
            </a:r>
          </a:p>
          <a:p>
            <a:pPr>
              <a:buNone/>
            </a:pPr>
            <a:r>
              <a:rPr lang="en-US" dirty="0"/>
              <a:t>-business income; and</a:t>
            </a:r>
          </a:p>
          <a:p>
            <a:pPr>
              <a:buNone/>
            </a:pPr>
            <a:r>
              <a:rPr lang="en-US" dirty="0"/>
              <a:t>-miscellaneous income (</a:t>
            </a:r>
            <a:r>
              <a:rPr lang="en-US" i="1" dirty="0" err="1"/>
              <a:t>redditi</a:t>
            </a:r>
            <a:r>
              <a:rPr lang="en-US" i="1" dirty="0"/>
              <a:t> </a:t>
            </a:r>
            <a:r>
              <a:rPr lang="en-US" i="1" dirty="0" err="1"/>
              <a:t>diversi</a:t>
            </a:r>
            <a:r>
              <a:rPr lang="en-US" dirty="0"/>
              <a:t>), including capital gains.</a:t>
            </a:r>
          </a:p>
          <a:p>
            <a:pPr>
              <a:buNone/>
            </a:pPr>
            <a:endParaRPr lang="en-US" dirty="0"/>
          </a:p>
          <a:p>
            <a:pPr algn="just"/>
            <a:r>
              <a:rPr lang="en-US" dirty="0"/>
              <a:t>Profits and losses are calculated separately for each income category. The aggregate taxable income is calculated by adding the income of each category; only losses arising from carrying on a business or exercising an art or profession may be deducted. Exempt income and income subject to a final withholding tax are not taken into account in determining aggregate income. Capital gains on the disposal of shares and other securities and on the transfer or redemption of debts or debt claims may be subject to a substitute tax that replaces the individual income tax.</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46</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0B6A9D-FC9A-C667-1174-3C965106C6F8}"/>
              </a:ext>
            </a:extLst>
          </p:cNvPr>
          <p:cNvSpPr>
            <a:spLocks noGrp="1"/>
          </p:cNvSpPr>
          <p:nvPr>
            <p:ph type="title"/>
          </p:nvPr>
        </p:nvSpPr>
        <p:spPr/>
        <p:txBody>
          <a:bodyPr/>
          <a:lstStyle/>
          <a:p>
            <a:r>
              <a:rPr lang="en-US" dirty="0"/>
              <a:t>The case of the taxation of works of art</a:t>
            </a:r>
            <a:endParaRPr lang="it-IT" dirty="0"/>
          </a:p>
        </p:txBody>
      </p:sp>
      <p:sp>
        <p:nvSpPr>
          <p:cNvPr id="3" name="Segnaposto contenuto 2">
            <a:extLst>
              <a:ext uri="{FF2B5EF4-FFF2-40B4-BE49-F238E27FC236}">
                <a16:creationId xmlns:a16="http://schemas.microsoft.com/office/drawing/2014/main" id="{31E14838-9C67-AD8F-7EB5-FEE0F52BA3A6}"/>
              </a:ext>
            </a:extLst>
          </p:cNvPr>
          <p:cNvSpPr>
            <a:spLocks noGrp="1"/>
          </p:cNvSpPr>
          <p:nvPr>
            <p:ph idx="1"/>
          </p:nvPr>
        </p:nvSpPr>
        <p:spPr/>
        <p:txBody>
          <a:bodyPr>
            <a:normAutofit lnSpcReduction="10000"/>
          </a:bodyPr>
          <a:lstStyle/>
          <a:p>
            <a:pPr algn="just"/>
            <a:r>
              <a:rPr lang="it-IT" dirty="0"/>
              <a:t>To </a:t>
            </a:r>
            <a:r>
              <a:rPr lang="it-IT" dirty="0" err="1"/>
              <a:t>understand</a:t>
            </a:r>
            <a:r>
              <a:rPr lang="it-IT" dirty="0"/>
              <a:t> </a:t>
            </a:r>
            <a:r>
              <a:rPr lang="it-IT" dirty="0" err="1"/>
              <a:t>what</a:t>
            </a:r>
            <a:r>
              <a:rPr lang="it-IT" dirty="0"/>
              <a:t> the </a:t>
            </a:r>
            <a:r>
              <a:rPr lang="it-IT" dirty="0" err="1"/>
              <a:t>taxation</a:t>
            </a:r>
            <a:r>
              <a:rPr lang="it-IT" dirty="0"/>
              <a:t> </a:t>
            </a:r>
            <a:r>
              <a:rPr lang="it-IT" dirty="0" err="1"/>
              <a:t>according</a:t>
            </a:r>
            <a:r>
              <a:rPr lang="it-IT" dirty="0"/>
              <a:t> to </a:t>
            </a:r>
            <a:r>
              <a:rPr lang="it-IT" dirty="0" err="1"/>
              <a:t>categories</a:t>
            </a:r>
            <a:r>
              <a:rPr lang="it-IT" dirty="0"/>
              <a:t> </a:t>
            </a:r>
            <a:r>
              <a:rPr lang="it-IT" dirty="0" err="1"/>
              <a:t>actually</a:t>
            </a:r>
            <a:r>
              <a:rPr lang="it-IT" dirty="0"/>
              <a:t> </a:t>
            </a:r>
            <a:r>
              <a:rPr lang="it-IT" dirty="0" err="1"/>
              <a:t>meands</a:t>
            </a:r>
            <a:r>
              <a:rPr lang="it-IT" dirty="0"/>
              <a:t>, </a:t>
            </a:r>
            <a:r>
              <a:rPr lang="it-IT" dirty="0" err="1"/>
              <a:t>let’s</a:t>
            </a:r>
            <a:r>
              <a:rPr lang="it-IT" dirty="0"/>
              <a:t> make an </a:t>
            </a:r>
            <a:r>
              <a:rPr lang="it-IT" dirty="0" err="1"/>
              <a:t>example</a:t>
            </a:r>
            <a:endParaRPr lang="it-IT" dirty="0"/>
          </a:p>
          <a:p>
            <a:pPr algn="just"/>
            <a:r>
              <a:rPr lang="it-IT" dirty="0"/>
              <a:t>T</a:t>
            </a:r>
            <a:r>
              <a:rPr lang="en-US" dirty="0"/>
              <a:t>he supply of a single work of art even of immense value - a painting by Van Gogh - does not fall under any of the six categories provided for by Italian law </a:t>
            </a:r>
            <a:r>
              <a:rPr lang="en-US" dirty="0">
                <a:sym typeface="Wingdings" panose="05000000000000000000" pitchFamily="2" charset="2"/>
              </a:rPr>
              <a:t> If Marco, a natural person who is not an entrepreneur, sells the van Gogh painting and </a:t>
            </a:r>
            <a:r>
              <a:rPr lang="en-US" dirty="0" err="1">
                <a:sym typeface="Wingdings" panose="05000000000000000000" pitchFamily="2" charset="2"/>
              </a:rPr>
              <a:t>realises</a:t>
            </a:r>
            <a:r>
              <a:rPr lang="en-US" dirty="0">
                <a:sym typeface="Wingdings" panose="05000000000000000000" pitchFamily="2" charset="2"/>
              </a:rPr>
              <a:t> a capital gain of €10 million, he is not taxable because the case is not covered by the categories provided for by Italian tax law</a:t>
            </a:r>
          </a:p>
          <a:p>
            <a:pPr algn="just"/>
            <a:r>
              <a:rPr lang="en-US" dirty="0">
                <a:sym typeface="Wingdings" panose="05000000000000000000" pitchFamily="2" charset="2"/>
              </a:rPr>
              <a:t>This is a gap the Italian lawmaker has provided that the transfer of works of art must be regulated but we are still waiting for the implementing decrees disposals of works of art will be taxed provided there is a speculative intent … then the issue will be to distinguish the cases in which a speculative intent exists</a:t>
            </a:r>
            <a:endParaRPr lang="it-IT" dirty="0"/>
          </a:p>
        </p:txBody>
      </p:sp>
      <p:sp>
        <p:nvSpPr>
          <p:cNvPr id="4" name="Segnaposto numero diapositiva 3">
            <a:extLst>
              <a:ext uri="{FF2B5EF4-FFF2-40B4-BE49-F238E27FC236}">
                <a16:creationId xmlns:a16="http://schemas.microsoft.com/office/drawing/2014/main" id="{0F9A057F-B2E8-C6B7-4231-7DBFDEA7B434}"/>
              </a:ext>
            </a:extLst>
          </p:cNvPr>
          <p:cNvSpPr>
            <a:spLocks noGrp="1"/>
          </p:cNvSpPr>
          <p:nvPr>
            <p:ph type="sldNum" sz="quarter" idx="12"/>
          </p:nvPr>
        </p:nvSpPr>
        <p:spPr/>
        <p:txBody>
          <a:bodyPr/>
          <a:lstStyle/>
          <a:p>
            <a:fld id="{9549756A-19A5-41BE-88A9-803BF6F6248A}" type="slidenum">
              <a:rPr lang="it-IT" smtClean="0"/>
              <a:t>47</a:t>
            </a:fld>
            <a:endParaRPr lang="it-IT"/>
          </a:p>
        </p:txBody>
      </p:sp>
      <p:pic>
        <p:nvPicPr>
          <p:cNvPr id="5" name="Picture 3" descr="C:\Users\pc\Desktop\SLIDE PARIGI\bandiera-Italia.jpg">
            <a:extLst>
              <a:ext uri="{FF2B5EF4-FFF2-40B4-BE49-F238E27FC236}">
                <a16:creationId xmlns:a16="http://schemas.microsoft.com/office/drawing/2014/main" id="{FF4549F7-41EB-F4D5-AA18-5ADD061F8BE1}"/>
              </a:ext>
            </a:extLst>
          </p:cNvPr>
          <p:cNvPicPr>
            <a:picLocks noChangeAspect="1" noChangeArrowheads="1"/>
          </p:cNvPicPr>
          <p:nvPr/>
        </p:nvPicPr>
        <p:blipFill>
          <a:blip r:embed="rId2" cstate="print"/>
          <a:srcRect/>
          <a:stretch>
            <a:fillRect/>
          </a:stretch>
        </p:blipFill>
        <p:spPr bwMode="auto">
          <a:xfrm>
            <a:off x="10049853" y="1063416"/>
            <a:ext cx="1619672" cy="1079781"/>
          </a:xfrm>
          <a:prstGeom prst="rect">
            <a:avLst/>
          </a:prstGeom>
          <a:noFill/>
        </p:spPr>
      </p:pic>
    </p:spTree>
    <p:extLst>
      <p:ext uri="{BB962C8B-B14F-4D97-AF65-F5344CB8AC3E}">
        <p14:creationId xmlns:p14="http://schemas.microsoft.com/office/powerpoint/2010/main" val="33151899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Residence in France</a:t>
            </a:r>
          </a:p>
        </p:txBody>
      </p:sp>
      <p:sp>
        <p:nvSpPr>
          <p:cNvPr id="3" name="Segnaposto contenuto 2"/>
          <p:cNvSpPr>
            <a:spLocks noGrp="1"/>
          </p:cNvSpPr>
          <p:nvPr>
            <p:ph idx="1"/>
          </p:nvPr>
        </p:nvSpPr>
        <p:spPr>
          <a:xfrm>
            <a:off x="645130" y="1637414"/>
            <a:ext cx="9404723" cy="4610985"/>
          </a:xfrm>
        </p:spPr>
        <p:txBody>
          <a:bodyPr>
            <a:normAutofit fontScale="85000" lnSpcReduction="20000"/>
          </a:bodyPr>
          <a:lstStyle/>
          <a:p>
            <a:pPr algn="just"/>
            <a:r>
              <a:rPr lang="en-US" dirty="0"/>
              <a:t>Resident individuals are persons who (regardless of their nationality):</a:t>
            </a:r>
          </a:p>
          <a:p>
            <a:pPr marL="0" indent="0" algn="just">
              <a:buNone/>
            </a:pPr>
            <a:r>
              <a:rPr lang="en-US" dirty="0"/>
              <a:t>have a home or, in the absence of any home, principal abode in France;</a:t>
            </a:r>
          </a:p>
          <a:p>
            <a:pPr marL="0" indent="0" algn="just">
              <a:buNone/>
            </a:pPr>
            <a:r>
              <a:rPr lang="en-US" dirty="0"/>
              <a:t>perform employment or independent services in France (unless such activity is only ancillary);</a:t>
            </a:r>
          </a:p>
          <a:p>
            <a:pPr marL="0" indent="0" algn="just">
              <a:buNone/>
            </a:pPr>
            <a:r>
              <a:rPr lang="en-US" dirty="0"/>
              <a:t>have the </a:t>
            </a:r>
            <a:r>
              <a:rPr lang="en-US" dirty="0" err="1"/>
              <a:t>centre</a:t>
            </a:r>
            <a:r>
              <a:rPr lang="en-US" dirty="0"/>
              <a:t> of their economic interests in France; or</a:t>
            </a:r>
          </a:p>
          <a:p>
            <a:pPr marL="0" indent="0" algn="just">
              <a:buNone/>
            </a:pPr>
            <a:r>
              <a:rPr lang="en-US" dirty="0"/>
              <a:t>are chief executives and directors of large French companies (i.e. companies with an annual domestic turnover exceeding EUR 250 million, including the turnover of related companies), unless they prove that they do not carry out their main activity in France.</a:t>
            </a:r>
          </a:p>
          <a:p>
            <a:pPr algn="just"/>
            <a:endParaRPr lang="en-US" dirty="0"/>
          </a:p>
          <a:p>
            <a:pPr algn="just"/>
            <a:r>
              <a:rPr lang="en-US" dirty="0"/>
              <a:t>Under article 23 of the Finance Bill for 2025 presented on 10 October 2024, the government proposed to clarify the fact that even if a person meets one or several of the criteria above (i.e. is deemed resident under domestic law), this person will not be considered a French tax resident if, under the provisions of international double taxation treaties, the person is regarded as a resident of another country. </a:t>
            </a:r>
          </a:p>
          <a:p>
            <a:pPr algn="just"/>
            <a:r>
              <a:rPr lang="en-US" dirty="0"/>
              <a:t>The individual income tax (</a:t>
            </a:r>
            <a:r>
              <a:rPr lang="en-US" dirty="0" err="1"/>
              <a:t>impôt</a:t>
            </a:r>
            <a:r>
              <a:rPr lang="en-US" dirty="0"/>
              <a:t> sur le </a:t>
            </a:r>
            <a:r>
              <a:rPr lang="en-US" dirty="0" err="1"/>
              <a:t>revenu</a:t>
            </a:r>
            <a:r>
              <a:rPr lang="en-US" dirty="0"/>
              <a:t>) is imposed on the household rather than on each of the spouses separately. Separate assessments are made in exceptional cases only. </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48</a:t>
            </a:fld>
            <a:endParaRPr lang="it-IT"/>
          </a:p>
        </p:txBody>
      </p:sp>
      <p:pic>
        <p:nvPicPr>
          <p:cNvPr id="102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Income</a:t>
            </a:r>
            <a:r>
              <a:rPr lang="it-IT" dirty="0"/>
              <a:t> </a:t>
            </a:r>
            <a:r>
              <a:rPr lang="it-IT" dirty="0" err="1"/>
              <a:t>Categories</a:t>
            </a:r>
            <a:endParaRPr lang="it-IT" dirty="0"/>
          </a:p>
        </p:txBody>
      </p:sp>
      <p:sp>
        <p:nvSpPr>
          <p:cNvPr id="3" name="Segnaposto contenuto 2"/>
          <p:cNvSpPr>
            <a:spLocks noGrp="1"/>
          </p:cNvSpPr>
          <p:nvPr>
            <p:ph idx="1"/>
          </p:nvPr>
        </p:nvSpPr>
        <p:spPr>
          <a:xfrm>
            <a:off x="646111" y="1853248"/>
            <a:ext cx="9698361" cy="4744104"/>
          </a:xfrm>
        </p:spPr>
        <p:txBody>
          <a:bodyPr>
            <a:normAutofit fontScale="70000" lnSpcReduction="20000"/>
          </a:bodyPr>
          <a:lstStyle/>
          <a:p>
            <a:pPr>
              <a:buFont typeface="Wingdings" pitchFamily="2" charset="2"/>
              <a:buChar char="Ø"/>
            </a:pPr>
            <a:r>
              <a:rPr lang="en-US" dirty="0"/>
              <a:t>There is no comprehensive definition of taxable income. Generally speaking, taxable income is the total of the net results of each of the taxpayer’s income categories. The most important income categories are:</a:t>
            </a:r>
          </a:p>
          <a:p>
            <a:pPr>
              <a:buFont typeface="Wingdings" pitchFamily="2" charset="2"/>
              <a:buChar char="Ø"/>
            </a:pPr>
            <a:r>
              <a:rPr lang="en-US" dirty="0"/>
              <a:t>employment income (including income from prior employment);</a:t>
            </a:r>
          </a:p>
          <a:p>
            <a:pPr>
              <a:buFont typeface="Wingdings" pitchFamily="2" charset="2"/>
              <a:buChar char="Ø"/>
            </a:pPr>
            <a:r>
              <a:rPr lang="en-US" dirty="0"/>
              <a:t>business income;</a:t>
            </a:r>
          </a:p>
          <a:p>
            <a:pPr>
              <a:buFont typeface="Wingdings" pitchFamily="2" charset="2"/>
              <a:buChar char="Ø"/>
            </a:pPr>
            <a:r>
              <a:rPr lang="en-US" dirty="0"/>
              <a:t>agricultural income;</a:t>
            </a:r>
          </a:p>
          <a:p>
            <a:pPr>
              <a:buFont typeface="Wingdings" pitchFamily="2" charset="2"/>
              <a:buChar char="Ø"/>
            </a:pPr>
            <a:r>
              <a:rPr lang="en-US" dirty="0"/>
              <a:t>professional income (income from “non-commercial” activities, e.g. from the legal and medical professions and income from activities not classified into any other category);</a:t>
            </a:r>
          </a:p>
          <a:p>
            <a:pPr>
              <a:buFont typeface="Wingdings" pitchFamily="2" charset="2"/>
              <a:buChar char="Ø"/>
            </a:pPr>
            <a:r>
              <a:rPr lang="en-US" dirty="0"/>
              <a:t>income from activities performed by certain managers controlling family companies or limited partnerships;</a:t>
            </a:r>
          </a:p>
          <a:p>
            <a:pPr>
              <a:buFont typeface="Wingdings" pitchFamily="2" charset="2"/>
              <a:buChar char="Ø"/>
            </a:pPr>
            <a:r>
              <a:rPr lang="en-US" dirty="0"/>
              <a:t>income from immovable property;</a:t>
            </a:r>
          </a:p>
          <a:p>
            <a:pPr>
              <a:buFont typeface="Wingdings" pitchFamily="2" charset="2"/>
              <a:buChar char="Ø"/>
            </a:pPr>
            <a:r>
              <a:rPr lang="en-US" dirty="0"/>
              <a:t>investment income (income from movable property); and</a:t>
            </a:r>
          </a:p>
          <a:p>
            <a:pPr>
              <a:buFont typeface="Wingdings" pitchFamily="2" charset="2"/>
              <a:buChar char="Ø"/>
            </a:pPr>
            <a:r>
              <a:rPr lang="en-US" dirty="0"/>
              <a:t>capital gains.</a:t>
            </a:r>
          </a:p>
          <a:p>
            <a:pPr>
              <a:buFont typeface="Wingdings" pitchFamily="2" charset="2"/>
              <a:buChar char="Ø"/>
            </a:pPr>
            <a:endParaRPr lang="en-US" dirty="0"/>
          </a:p>
          <a:p>
            <a:pPr>
              <a:buFont typeface="Wingdings" pitchFamily="2" charset="2"/>
              <a:buChar char="Ø"/>
            </a:pPr>
            <a:r>
              <a:rPr lang="en-US" dirty="0"/>
              <a:t>The net result of each category is the gross income less the expenses incurred in acquiring or preserving the taxable income.</a:t>
            </a:r>
          </a:p>
          <a:p>
            <a:pPr>
              <a:buFont typeface="Wingdings" pitchFamily="2" charset="2"/>
              <a:buChar char="Ø"/>
            </a:pPr>
            <a:r>
              <a:rPr lang="en-US" dirty="0"/>
              <a:t>Income is first computed and adjusted according to each category’s own rules . Net results of all categories are then added up to form the gross aggregate income. Personal deductions and allowances are then applied to arrive at the net aggregate income. The income tax computed thereon  is reduced by certain credits provided by law.</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49</a:t>
            </a:fld>
            <a:endParaRPr lang="it-IT"/>
          </a:p>
        </p:txBody>
      </p:sp>
      <p:pic>
        <p:nvPicPr>
          <p:cNvPr id="7"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10241781" y="4241942"/>
            <a:ext cx="1584180" cy="2131305"/>
          </a:xfrm>
          <a:prstGeom prst="rect">
            <a:avLst/>
          </a:prstGeom>
        </p:spPr>
      </p:pic>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normAutofit/>
          </a:bodyPr>
          <a:lstStyle/>
          <a:p>
            <a:pPr algn="just"/>
            <a:r>
              <a:rPr lang="en-US" dirty="0"/>
              <a:t>Which Country does adopt a hybrid method, with respect to the taxable unit?</a:t>
            </a:r>
          </a:p>
          <a:p>
            <a:pPr algn="just"/>
            <a:r>
              <a:rPr lang="en-US" dirty="0"/>
              <a:t>Which Country has four automatic residence tests?</a:t>
            </a:r>
          </a:p>
          <a:p>
            <a:pPr algn="just"/>
            <a:r>
              <a:rPr lang="en-US" dirty="0"/>
              <a:t>What does the Italian anti – avoidance rule applying to people who moved to tax havens provide?</a:t>
            </a:r>
          </a:p>
          <a:p>
            <a:pPr algn="just">
              <a:buNone/>
            </a:pPr>
            <a:r>
              <a:rPr lang="en-US" b="1" dirty="0">
                <a:solidFill>
                  <a:schemeClr val="accent1"/>
                </a:solidFill>
              </a:rPr>
              <a:t>In depth</a:t>
            </a:r>
          </a:p>
          <a:p>
            <a:pPr algn="just">
              <a:buFont typeface="Wingdings" pitchFamily="2" charset="2"/>
              <a:buChar char="Ø"/>
            </a:pPr>
            <a:r>
              <a:rPr lang="en-US" dirty="0"/>
              <a:t>What are the pros and cons of an individual model with respect to the taxable unit?</a:t>
            </a:r>
          </a:p>
          <a:p>
            <a:pPr>
              <a:buNone/>
            </a:pPr>
            <a:endParaRPr lang="it-IT" dirty="0"/>
          </a:p>
          <a:p>
            <a:endParaRPr lang="it-IT" dirty="0"/>
          </a:p>
          <a:p>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50</a:t>
            </a:fld>
            <a:endParaRPr lang="it-IT"/>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252</TotalTime>
  <Words>7786</Words>
  <Application>Microsoft Office PowerPoint</Application>
  <PresentationFormat>Widescreen</PresentationFormat>
  <Paragraphs>403</Paragraphs>
  <Slides>50</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50</vt:i4>
      </vt:variant>
    </vt:vector>
  </HeadingPairs>
  <TitlesOfParts>
    <vt:vector size="56" baseType="lpstr">
      <vt:lpstr>Arial</vt:lpstr>
      <vt:lpstr>Calibri</vt:lpstr>
      <vt:lpstr>Century Gothic</vt:lpstr>
      <vt:lpstr>Wingdings</vt:lpstr>
      <vt:lpstr>Wingdings 3</vt:lpstr>
      <vt:lpstr>Ione</vt:lpstr>
      <vt:lpstr>International Tax Law  Module I</vt:lpstr>
      <vt:lpstr>OUTLINE</vt:lpstr>
      <vt:lpstr>INTRODUCTION</vt:lpstr>
      <vt:lpstr>Our Class</vt:lpstr>
      <vt:lpstr>Tax planning definition</vt:lpstr>
      <vt:lpstr>Tax Evasion</vt:lpstr>
      <vt:lpstr>Tax Avoidance</vt:lpstr>
      <vt:lpstr>Examples</vt:lpstr>
      <vt:lpstr>International Tax Law</vt:lpstr>
      <vt:lpstr>Is international tax law a bluff? </vt:lpstr>
      <vt:lpstr>And EU Tax Law?</vt:lpstr>
      <vt:lpstr>International Tax Examples</vt:lpstr>
      <vt:lpstr>Raising the difficulties… an actual case of international tax avoidance</vt:lpstr>
      <vt:lpstr>Effects</vt:lpstr>
      <vt:lpstr>Check-point</vt:lpstr>
      <vt:lpstr>Comparative Tax Law</vt:lpstr>
      <vt:lpstr>OUTLINE</vt:lpstr>
      <vt:lpstr>Comparative Taxation</vt:lpstr>
      <vt:lpstr>Why comparing?</vt:lpstr>
      <vt:lpstr>The traditional scheme of legal comparison</vt:lpstr>
      <vt:lpstr>The functional approach</vt:lpstr>
      <vt:lpstr>The economic approach</vt:lpstr>
      <vt:lpstr>The cultural approach</vt:lpstr>
      <vt:lpstr>The critical approach</vt:lpstr>
      <vt:lpstr>Methods of comparing tax law</vt:lpstr>
      <vt:lpstr>An OECD example: Tax burden on labor</vt:lpstr>
      <vt:lpstr> </vt:lpstr>
      <vt:lpstr>The possible classifications for comparing</vt:lpstr>
      <vt:lpstr>What about our research?</vt:lpstr>
      <vt:lpstr>Aggressive Tax Planning &amp; Tax Competition</vt:lpstr>
      <vt:lpstr>Check-point</vt:lpstr>
      <vt:lpstr>The jurisdictions involved: key features </vt:lpstr>
      <vt:lpstr>Taxable Income</vt:lpstr>
      <vt:lpstr>The taxpaying unit</vt:lpstr>
      <vt:lpstr>Global and Territorial Model</vt:lpstr>
      <vt:lpstr>Individual Income Tax</vt:lpstr>
      <vt:lpstr>A comparison</vt:lpstr>
      <vt:lpstr>Taxable income</vt:lpstr>
      <vt:lpstr>Residence/domicile</vt:lpstr>
      <vt:lpstr>Individual Income Tax</vt:lpstr>
      <vt:lpstr>Presentazione standard di PowerPoint</vt:lpstr>
      <vt:lpstr>.. The other residence tests</vt:lpstr>
      <vt:lpstr>Residence in Spain</vt:lpstr>
      <vt:lpstr>Income categories</vt:lpstr>
      <vt:lpstr>Residence in Italy</vt:lpstr>
      <vt:lpstr>Income categories</vt:lpstr>
      <vt:lpstr>The case of the taxation of works of art</vt:lpstr>
      <vt:lpstr>Residence in France</vt:lpstr>
      <vt:lpstr>Income Categories</vt:lpstr>
      <vt:lpstr>Check 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7</cp:revision>
  <dcterms:created xsi:type="dcterms:W3CDTF">2025-03-03T14:07:03Z</dcterms:created>
  <dcterms:modified xsi:type="dcterms:W3CDTF">2026-02-23T10:46:35Z</dcterms:modified>
</cp:coreProperties>
</file>