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C8DA67-CECE-45F4-8205-6C1A12D5C6B6}" type="datetimeFigureOut">
              <a:rPr lang="it-IT" smtClean="0"/>
              <a:t>20/10/2019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06792-0F93-4A73-A85C-CBC014E210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49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06792-0F93-4A73-A85C-CBC014E210FE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0405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05378-8B7B-4F53-83B6-0ABC13F51CB0}" type="datetime1">
              <a:rPr lang="it-IT" smtClean="0"/>
              <a:t>20/10/2019</a:t>
            </a:fld>
            <a:endParaRPr lang="it-IT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029B3-743E-4742-BD51-1C91B84ADBF4}" type="datetime1">
              <a:rPr lang="it-IT" smtClean="0"/>
              <a:t>20/10/2019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6AFE-B13A-4807-BE21-9369D0A19FA2}" type="datetime1">
              <a:rPr lang="it-IT" smtClean="0"/>
              <a:t>20/10/2019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FE327-236C-4007-9006-402D3649889E}" type="datetime1">
              <a:rPr lang="it-IT" smtClean="0"/>
              <a:t>20/10/2019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88AF-0B0C-4D79-A582-2A35FA7EB9E7}" type="datetime1">
              <a:rPr lang="it-IT" smtClean="0"/>
              <a:t>20/10/2019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1B130-C3A9-40DB-8542-A44264810712}" type="datetime1">
              <a:rPr lang="it-IT" smtClean="0"/>
              <a:t>20/10/2019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62615-8573-4AAD-B771-E2E5C0FB5B12}" type="datetime1">
              <a:rPr lang="it-IT" smtClean="0"/>
              <a:t>20/10/2019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FB87-4D20-4C57-90EF-DE68BE36D380}" type="datetime1">
              <a:rPr lang="it-IT" smtClean="0"/>
              <a:t>20/10/2019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C79E-0ED7-4819-88AC-961D59C69BD5}" type="datetime1">
              <a:rPr lang="it-IT" smtClean="0"/>
              <a:t>20/10/2019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3E180-2B3B-437D-9B60-CE59447CED7B}" type="datetime1">
              <a:rPr lang="it-IT" smtClean="0"/>
              <a:t>20/10/2019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0218-498D-44B4-8E28-50BFC14E599D}" type="datetime1">
              <a:rPr lang="it-IT" smtClean="0"/>
              <a:t>20/10/2019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512869-0A51-4E1C-9325-0B3315821A75}" type="datetime1">
              <a:rPr lang="it-IT" smtClean="0"/>
              <a:t>20/10/2019</a:t>
            </a:fld>
            <a:endParaRPr lang="it-IT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0B95A0D-B231-4791-934D-AA6D52A12C3C}" type="slidenum">
              <a:rPr lang="it-IT" smtClean="0"/>
              <a:t>‹N›</a:t>
            </a:fld>
            <a:endParaRPr lang="it-IT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i="1" dirty="0">
                <a:effectLst/>
              </a:rPr>
              <a:t>Presentazione del corso</a:t>
            </a:r>
            <a:br>
              <a:rPr lang="it-IT" i="1" dirty="0">
                <a:effectLst/>
              </a:rPr>
            </a:br>
            <a:r>
              <a:rPr lang="it-IT" i="1" dirty="0">
                <a:effectLst/>
              </a:rPr>
              <a:t>Il mercato tecnologico dei servizi finanziari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r>
              <a:rPr lang="it-IT" dirty="0"/>
              <a:t>Prof. </a:t>
            </a:r>
            <a:r>
              <a:rPr lang="it-IT" cap="small" dirty="0"/>
              <a:t>Francesco Accettella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27031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u="sng" dirty="0">
                <a:latin typeface="+mn-lt"/>
              </a:rPr>
              <a:t>Agenda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975720"/>
          </a:xfrm>
        </p:spPr>
        <p:txBody>
          <a:bodyPr>
            <a:normAutofit/>
          </a:bodyPr>
          <a:lstStyle/>
          <a:p>
            <a:pPr algn="just"/>
            <a:r>
              <a:rPr lang="it-IT" sz="3200" b="1" i="1" dirty="0"/>
              <a:t>Presentazione del corso di Diritto dell’innovazione economica</a:t>
            </a:r>
          </a:p>
          <a:p>
            <a:pPr algn="just"/>
            <a:endParaRPr lang="it-IT" sz="3200" b="1" i="1" dirty="0"/>
          </a:p>
          <a:p>
            <a:pPr algn="just"/>
            <a:r>
              <a:rPr lang="it-IT" sz="3200" b="1" i="1" dirty="0"/>
              <a:t>Contenuti del corso</a:t>
            </a:r>
          </a:p>
          <a:p>
            <a:pPr algn="just"/>
            <a:endParaRPr lang="it-IT" sz="3200" b="1" i="1" dirty="0"/>
          </a:p>
          <a:p>
            <a:pPr algn="just"/>
            <a:r>
              <a:rPr lang="it-IT" sz="3200" b="1" i="1" dirty="0"/>
              <a:t>Il mercato tecnologico dei servizi finanziari: lo scenario di riferimento 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10353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t-IT" sz="4000" b="1" i="1" dirty="0"/>
              <a:t>Presentazione del corso di Diritto bancario e dei mercati finanziari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1711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it-IT" sz="3400" dirty="0"/>
              <a:t>Docente: Francesco Accettella</a:t>
            </a:r>
          </a:p>
          <a:p>
            <a:pPr algn="just"/>
            <a:r>
              <a:rPr lang="it-IT" sz="3400" dirty="0"/>
              <a:t>Email: francesco.accettella@unich.it; profilo </a:t>
            </a:r>
            <a:r>
              <a:rPr lang="it-IT" sz="3400" dirty="0" err="1"/>
              <a:t>twitter</a:t>
            </a:r>
            <a:r>
              <a:rPr lang="it-IT" sz="3400" dirty="0"/>
              <a:t>: @</a:t>
            </a:r>
            <a:r>
              <a:rPr lang="it-IT" sz="3400" dirty="0" err="1"/>
              <a:t>F_Accettella</a:t>
            </a:r>
            <a:endParaRPr lang="it-IT" sz="3400" dirty="0"/>
          </a:p>
          <a:p>
            <a:pPr algn="just"/>
            <a:r>
              <a:rPr lang="it-IT" sz="3400" dirty="0"/>
              <a:t>Ricevimento: giovedì dalle 11.30 e dopo le lezioni</a:t>
            </a:r>
          </a:p>
          <a:p>
            <a:pPr algn="just"/>
            <a:r>
              <a:rPr lang="it-IT" sz="3400" dirty="0"/>
              <a:t>Diritto dell’innovazione economica: 6 </a:t>
            </a:r>
            <a:r>
              <a:rPr lang="it-IT" sz="3400" dirty="0" err="1"/>
              <a:t>cfu</a:t>
            </a:r>
            <a:endParaRPr lang="it-IT" sz="3400" dirty="0"/>
          </a:p>
          <a:p>
            <a:pPr algn="just"/>
            <a:r>
              <a:rPr lang="it-IT" sz="3400" dirty="0"/>
              <a:t>Lezioni frontali: 24 lezioni per un totale di 12 settimane</a:t>
            </a:r>
          </a:p>
          <a:p>
            <a:pPr algn="just"/>
            <a:r>
              <a:rPr lang="it-IT" sz="3400" dirty="0"/>
              <a:t>Giorni di lezione: lunedì (14-16); martedì (14-16)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9978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Autofit/>
          </a:bodyPr>
          <a:lstStyle/>
          <a:p>
            <a:pPr algn="ctr"/>
            <a:r>
              <a:rPr lang="it-IT" sz="3600" b="1" i="1" dirty="0"/>
              <a:t>Il mercato tecnologico dei servizi finanziari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just"/>
            <a:endParaRPr lang="it-IT" sz="3600" dirty="0"/>
          </a:p>
          <a:p>
            <a:pPr algn="just"/>
            <a:r>
              <a:rPr lang="it-IT" sz="5100" dirty="0"/>
              <a:t>Il diritto dell’innovazione economica è una disciplina che si colloca nel settore disciplinare del diritto dell’economia.</a:t>
            </a:r>
          </a:p>
          <a:p>
            <a:pPr algn="just"/>
            <a:r>
              <a:rPr lang="it-IT" sz="5100" dirty="0"/>
              <a:t>Nell’ambito del diritto dell’innovazione economica, in realtà, potrebbero collocarsi diversi temi. </a:t>
            </a:r>
          </a:p>
          <a:p>
            <a:pPr algn="just"/>
            <a:r>
              <a:rPr lang="it-IT" sz="5100" dirty="0"/>
              <a:t>L’innovazione nel diritto dei mercati finanziari: c.d. </a:t>
            </a:r>
            <a:r>
              <a:rPr lang="it-IT" sz="5100" b="1" dirty="0" err="1"/>
              <a:t>Fintech</a:t>
            </a:r>
            <a:r>
              <a:rPr lang="it-IT" sz="5100" dirty="0"/>
              <a:t>.</a:t>
            </a:r>
          </a:p>
          <a:p>
            <a:pPr algn="just"/>
            <a:r>
              <a:rPr lang="it-IT" sz="5100" dirty="0"/>
              <a:t>Libro di testo consigliato:</a:t>
            </a:r>
          </a:p>
          <a:p>
            <a:pPr lvl="1" algn="just"/>
            <a:r>
              <a:rPr lang="it-IT" sz="4900" dirty="0"/>
              <a:t>AA.VV., </a:t>
            </a:r>
            <a:r>
              <a:rPr lang="it-IT" sz="4900" dirty="0" err="1"/>
              <a:t>FinTech</a:t>
            </a:r>
            <a:r>
              <a:rPr lang="it-IT" sz="4900" dirty="0"/>
              <a:t>. </a:t>
            </a:r>
            <a:r>
              <a:rPr lang="it-IT" sz="4900" i="1" dirty="0"/>
              <a:t>Introduzione ai profili giuridici di un mercato unico tecnologico dei servizi finanziari</a:t>
            </a:r>
            <a:r>
              <a:rPr lang="it-IT" sz="4900" dirty="0"/>
              <a:t>, a cura di M.T. </a:t>
            </a:r>
            <a:r>
              <a:rPr lang="it-IT" sz="4900" dirty="0" err="1"/>
              <a:t>Paracampo</a:t>
            </a:r>
            <a:r>
              <a:rPr lang="it-IT" sz="4900" dirty="0"/>
              <a:t>, </a:t>
            </a:r>
            <a:r>
              <a:rPr lang="it-IT" sz="4900" dirty="0" err="1"/>
              <a:t>Giappichelli</a:t>
            </a:r>
            <a:r>
              <a:rPr lang="it-IT" sz="4900" dirty="0"/>
              <a:t>, Torino, 2017.</a:t>
            </a:r>
          </a:p>
          <a:p>
            <a:pPr algn="just"/>
            <a:r>
              <a:rPr lang="it-IT" sz="5100" dirty="0"/>
              <a:t>In ogni caso, è importante studiare i principali testi normativi che volta per volta vi indicherò.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28512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it-IT" sz="3600" b="1" i="1" dirty="0"/>
              <a:t>Il mercato tecnologico dei servizi finanziari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it-IT" sz="2400" dirty="0"/>
              <a:t>La natura del rapporto tra innovazione tecnologica e intermediazione finanziaria è oggetto di approfondimento in numerose sedi istituzionali e non.</a:t>
            </a:r>
          </a:p>
          <a:p>
            <a:pPr algn="just"/>
            <a:r>
              <a:rPr lang="it-IT" sz="2400" dirty="0"/>
              <a:t>I cambiamenti in atto nei mercati dei servizi finanziari, dovuti alla tecnologia, hanno una portata politico-strategica. </a:t>
            </a:r>
          </a:p>
          <a:p>
            <a:pPr algn="just"/>
            <a:r>
              <a:rPr lang="it-IT" sz="2400" dirty="0"/>
              <a:t>Il processo di digitalizzazione dell’economia è indotto da: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100" dirty="0"/>
              <a:t>uso intenso della Tecnologia dell’Informazione e della Comunicazione (ICT);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100" dirty="0"/>
              <a:t>nuovi comportamenti sociali;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100" dirty="0"/>
              <a:t>diffondersi del marketing digitale.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5251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it-IT" sz="3600" b="1" i="1" dirty="0"/>
              <a:t>Il mercato tecnologico dei servizi finanziari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La digitalizzazione delle relazioni economico-sociali favorisce lo sviluppo di un contesto nel quale la tecnologia crea e coordina servizi di diversa natura.</a:t>
            </a:r>
          </a:p>
          <a:p>
            <a:pPr algn="just"/>
            <a:r>
              <a:rPr lang="it-IT" sz="2400" dirty="0"/>
              <a:t>La trasformazione digitale dell’economia si incentra sulla c.d. </a:t>
            </a:r>
            <a:r>
              <a:rPr lang="it-IT" sz="2400" i="1" dirty="0"/>
              <a:t>(Data) Platform Economy</a:t>
            </a:r>
            <a:r>
              <a:rPr lang="it-IT" sz="2400" dirty="0"/>
              <a:t>, favorita da: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utilizzo di risorse infrastrutturali sempre più potenti (Internet, Big Data, sistemi di sicurezza digitale);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aumentate capacità di ricerca, elaborazione e trasmissione sicura delle informazioni (</a:t>
            </a:r>
            <a:r>
              <a:rPr lang="it-IT" sz="2200" i="1" dirty="0"/>
              <a:t>Big Data </a:t>
            </a:r>
            <a:r>
              <a:rPr lang="en-US" sz="2200" i="1" dirty="0"/>
              <a:t>analytics</a:t>
            </a:r>
            <a:r>
              <a:rPr lang="it-IT" sz="2200" dirty="0"/>
              <a:t>, intelligenza artificiale, cloud-computing, ecc.).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1689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/>
              <a:t>Il mercato tecnologico dei servizi finanziari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In questo contesto economico, il c.d. </a:t>
            </a:r>
            <a:r>
              <a:rPr lang="it-IT" sz="2400" dirty="0" err="1"/>
              <a:t>FinTech</a:t>
            </a:r>
            <a:r>
              <a:rPr lang="it-IT" sz="2400" dirty="0"/>
              <a:t> si pone il fine del miglioramento della vita (finanziaria) sia dei cittadini sia delle imprese e dello sviluppo del settore dei servizi finanziari. </a:t>
            </a:r>
          </a:p>
          <a:p>
            <a:pPr algn="just"/>
            <a:r>
              <a:rPr lang="it-IT" sz="2400" dirty="0"/>
              <a:t>La rivoluzione digitale caratterizza tutti e tre i settori: finanziario, bancario ed assicurativo.</a:t>
            </a:r>
          </a:p>
          <a:p>
            <a:pPr algn="just"/>
            <a:r>
              <a:rPr lang="it-IT" sz="2400" dirty="0"/>
              <a:t>Il Parlamento Europeo nella risoluzione su </a:t>
            </a:r>
            <a:r>
              <a:rPr lang="it-IT" sz="2400" i="1" dirty="0"/>
              <a:t>Tecnologia finanziaria: l'influenza della tecnologia sul futuro del settore finanziario</a:t>
            </a:r>
            <a:r>
              <a:rPr lang="it-IT" sz="2400" dirty="0"/>
              <a:t>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b="1" dirty="0"/>
              <a:t>«la necessità di accrescere l'educazione e le competenze digitali nel settore finanziario, all’interno degli organismi di regolamentazione e della società in generale, ivi inclusa la formazione professionale»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749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/>
              <a:t>Il mercato tecnologico dei servizi finanziari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La Commissione Europea ha emanato il documento </a:t>
            </a:r>
            <a:r>
              <a:rPr lang="it-IT" sz="2400" i="1" dirty="0"/>
              <a:t>Strategia per il mercato unico digitale in Europa</a:t>
            </a:r>
            <a:r>
              <a:rPr lang="it-IT" sz="2400" dirty="0"/>
              <a:t> (2015):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definisce un “programma-quadro” delle iniziative e delle misure necessarie a sviluppare l’economia digitale in Europa.</a:t>
            </a:r>
          </a:p>
          <a:p>
            <a:pPr algn="just"/>
            <a:r>
              <a:rPr lang="it-IT" sz="2400" dirty="0"/>
              <a:t>Ha trovato poi attuazione il </a:t>
            </a:r>
            <a:r>
              <a:rPr lang="it-IT" sz="2400" i="1" dirty="0"/>
              <a:t>Piano d’azione per la creazione dell'Unione dei Mercati dei Capitali</a:t>
            </a:r>
            <a:r>
              <a:rPr lang="it-IT" sz="2400" dirty="0"/>
              <a:t> (2015), cui è stato successivamente affiancato un </a:t>
            </a:r>
            <a:r>
              <a:rPr lang="it-IT" sz="2400" i="1" dirty="0"/>
              <a:t>Piano d’azione sul </a:t>
            </a:r>
            <a:r>
              <a:rPr lang="it-IT" sz="2400" i="1" dirty="0" err="1"/>
              <a:t>FinTech</a:t>
            </a:r>
            <a:r>
              <a:rPr lang="it-IT" sz="2400" dirty="0"/>
              <a:t>, avente le finalità di:</a:t>
            </a:r>
          </a:p>
          <a:p>
            <a:pPr marL="850392" lvl="1" indent="-457200" algn="just">
              <a:buFont typeface="+mj-lt"/>
              <a:buAutoNum type="arabicParenR"/>
            </a:pPr>
            <a:r>
              <a:rPr lang="it-IT" sz="2200" dirty="0"/>
              <a:t>consentire alle imprese finanziarie innovative di poter operare in tutta l’UE sulla base di un’unica autorizzazione;</a:t>
            </a:r>
          </a:p>
          <a:p>
            <a:pPr marL="850392" lvl="1" indent="-457200" algn="just">
              <a:buFont typeface="+mj-lt"/>
              <a:buAutoNum type="arabicParenR"/>
            </a:pPr>
            <a:r>
              <a:rPr lang="it-IT" sz="2200" dirty="0"/>
              <a:t>incoraggiare la nuova tecnologia nei servizi finanziari </a:t>
            </a:r>
          </a:p>
          <a:p>
            <a:pPr marL="850392" lvl="1" indent="-457200" algn="just">
              <a:buFont typeface="+mj-lt"/>
              <a:buAutoNum type="arabicParenR"/>
            </a:pPr>
            <a:r>
              <a:rPr lang="it-IT" sz="2200" dirty="0"/>
              <a:t>incrementare la </a:t>
            </a:r>
            <a:r>
              <a:rPr lang="it-IT" sz="2200" i="1" dirty="0" err="1"/>
              <a:t>cybersecurity</a:t>
            </a:r>
            <a:r>
              <a:rPr lang="it-IT" sz="2200" dirty="0"/>
              <a:t> del sistema finanziario.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0776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 err="1"/>
              <a:t>FinTech</a:t>
            </a:r>
            <a:r>
              <a:rPr lang="it-IT" sz="3600" b="1" i="1" dirty="0"/>
              <a:t> e l’economia digitale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Il termine </a:t>
            </a:r>
            <a:r>
              <a:rPr lang="it-IT" sz="2400" dirty="0" err="1"/>
              <a:t>FinTech</a:t>
            </a:r>
            <a:r>
              <a:rPr lang="it-IT" sz="2400" dirty="0"/>
              <a:t> nasce dall’unione delle parole “finanza” e “tecnologia” ed è traducibile come </a:t>
            </a:r>
            <a:r>
              <a:rPr lang="it-IT" sz="2400" b="1" dirty="0"/>
              <a:t>‹‹tecnologia applicata alla finanza››</a:t>
            </a:r>
            <a:r>
              <a:rPr lang="it-IT" sz="2400" dirty="0"/>
              <a:t>. </a:t>
            </a:r>
          </a:p>
          <a:p>
            <a:pPr algn="just"/>
            <a:r>
              <a:rPr lang="it-IT" sz="2400" dirty="0"/>
              <a:t>Tale termine non assume un significato ben definito: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il </a:t>
            </a:r>
            <a:r>
              <a:rPr lang="it-IT" sz="2200" dirty="0" err="1"/>
              <a:t>FinTech</a:t>
            </a:r>
            <a:r>
              <a:rPr lang="it-IT" sz="2200" dirty="0"/>
              <a:t> è un fenomeno intersettoriale;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gli investimenti in tecnologia consentono anche di creare nuovi servizi;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400" dirty="0" err="1"/>
              <a:t>FinTech</a:t>
            </a:r>
            <a:r>
              <a:rPr lang="it-IT" sz="2400" dirty="0"/>
              <a:t> è </a:t>
            </a:r>
            <a:r>
              <a:rPr lang="it-IT" sz="2200" dirty="0"/>
              <a:t>un ampio insieme di innovazioni in campo finanziario sia nell’offerta di servizi agli utenti finali sia nei “processi produttivi” interni agli operatori finanziari.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353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 err="1"/>
              <a:t>FinTech</a:t>
            </a:r>
            <a:r>
              <a:rPr lang="it-IT" sz="3600" b="1" i="1" dirty="0"/>
              <a:t> e l’economia digitale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Ciascuna Autorità o Istituzione ha adottato un significato proprio che allude ad imprese che usano sistemi tecnologici per fornire servizi finanziari.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L'ESMA: “the </a:t>
            </a:r>
            <a:r>
              <a:rPr lang="it-IT" sz="2200" dirty="0" err="1"/>
              <a:t>act</a:t>
            </a:r>
            <a:r>
              <a:rPr lang="it-IT" sz="2200" dirty="0"/>
              <a:t> of </a:t>
            </a:r>
            <a:r>
              <a:rPr lang="it-IT" sz="2200" dirty="0" err="1"/>
              <a:t>creating</a:t>
            </a:r>
            <a:r>
              <a:rPr lang="it-IT" sz="2200" dirty="0"/>
              <a:t> and </a:t>
            </a:r>
            <a:r>
              <a:rPr lang="it-IT" sz="2200" dirty="0" err="1"/>
              <a:t>distributing</a:t>
            </a:r>
            <a:r>
              <a:rPr lang="it-IT" sz="2200" dirty="0"/>
              <a:t> new </a:t>
            </a:r>
            <a:r>
              <a:rPr lang="it-IT" sz="2200" dirty="0" err="1"/>
              <a:t>financial</a:t>
            </a:r>
            <a:r>
              <a:rPr lang="it-IT" sz="2200" dirty="0"/>
              <a:t> </a:t>
            </a:r>
            <a:r>
              <a:rPr lang="it-IT" sz="2200" dirty="0" err="1"/>
              <a:t>instruments</a:t>
            </a:r>
            <a:r>
              <a:rPr lang="it-IT" sz="2200" dirty="0"/>
              <a:t>, </a:t>
            </a:r>
            <a:r>
              <a:rPr lang="it-IT" sz="2200" dirty="0" err="1"/>
              <a:t>processes</a:t>
            </a:r>
            <a:r>
              <a:rPr lang="it-IT" sz="2200" dirty="0"/>
              <a:t>, business </a:t>
            </a:r>
            <a:r>
              <a:rPr lang="it-IT" sz="2200" dirty="0" err="1"/>
              <a:t>models</a:t>
            </a:r>
            <a:r>
              <a:rPr lang="it-IT" sz="2200" dirty="0"/>
              <a:t>”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Il Parlamento Europeo: «un'attività finanziaria resa possibile o offerta attraverso le nuove tecnologie, che interessa l'intero settore finanziario in tutte le sue componenti, dal settore bancario a quello assicurativo, i fondi pensione, la consulenza in materia di investimenti, i servizi di pagamento e le infrastrutture di mercato».</a:t>
            </a:r>
          </a:p>
          <a:p>
            <a:pPr algn="just"/>
            <a:r>
              <a:rPr lang="it-IT" sz="2400" dirty="0"/>
              <a:t>Il Fin Tech copre un ampio </a:t>
            </a:r>
            <a:r>
              <a:rPr lang="it-IT" sz="2400" i="1" dirty="0"/>
              <a:t>range</a:t>
            </a:r>
            <a:r>
              <a:rPr lang="it-IT" sz="2400" dirty="0"/>
              <a:t> di servizi e prodotti, per esempio: </a:t>
            </a:r>
            <a:r>
              <a:rPr lang="it-IT" sz="2200" dirty="0"/>
              <a:t>P2P; </a:t>
            </a:r>
            <a:r>
              <a:rPr lang="it-IT" sz="2200" i="1" dirty="0"/>
              <a:t>crowdfunding </a:t>
            </a:r>
            <a:r>
              <a:rPr lang="it-IT" sz="2200" i="1" dirty="0" err="1"/>
              <a:t>platforms</a:t>
            </a:r>
            <a:r>
              <a:rPr lang="it-IT" sz="2200" dirty="0"/>
              <a:t>; </a:t>
            </a:r>
            <a:r>
              <a:rPr lang="it-IT" sz="2200" i="1" dirty="0" err="1"/>
              <a:t>robo-advice</a:t>
            </a:r>
            <a:r>
              <a:rPr lang="it-IT" sz="2200" dirty="0"/>
              <a:t>; </a:t>
            </a:r>
            <a:r>
              <a:rPr lang="it-IT" sz="2200" i="1" dirty="0"/>
              <a:t>lending </a:t>
            </a:r>
            <a:r>
              <a:rPr lang="it-IT" sz="2200" i="1" dirty="0" err="1"/>
              <a:t>platforms</a:t>
            </a:r>
            <a:r>
              <a:rPr lang="it-IT" sz="2200" dirty="0"/>
              <a:t>; valute virtuali; pagamenti </a:t>
            </a:r>
            <a:r>
              <a:rPr lang="it-IT" sz="2200" i="1" dirty="0" err="1"/>
              <a:t>cashless</a:t>
            </a:r>
            <a:r>
              <a:rPr lang="it-IT" sz="2200" dirty="0"/>
              <a:t>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56419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 err="1"/>
              <a:t>FinTech</a:t>
            </a:r>
            <a:r>
              <a:rPr lang="it-IT" sz="3600" b="1" i="1" dirty="0"/>
              <a:t> e l’economia digitale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Nel </a:t>
            </a:r>
            <a:r>
              <a:rPr lang="it-IT" sz="2400" i="1" dirty="0" err="1"/>
              <a:t>FinTech</a:t>
            </a:r>
            <a:r>
              <a:rPr lang="it-IT" sz="2400" dirty="0"/>
              <a:t> si pone l'interrogativo di fondo: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rappresenta un'opportunità di sviluppo o una minaccia per il sistema dell'intermediazione finanziaria?</a:t>
            </a:r>
          </a:p>
          <a:p>
            <a:pPr algn="just"/>
            <a:r>
              <a:rPr lang="it-IT" sz="2400" dirty="0"/>
              <a:t>Se per un verso le nuove tecnologie e la digitalizzazione dei servizi finanziari rappresentano un'opportunità, per altro verso esse pongono una sfida regolamentare.</a:t>
            </a:r>
          </a:p>
          <a:p>
            <a:pPr algn="just"/>
            <a:r>
              <a:rPr lang="it-IT" sz="2400" dirty="0"/>
              <a:t>Si sviluppano due fronti contrapposti tra: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i fautori dell'evoluzione digitale che offre l'opportunità di rendere più accessibile i servizi finanziari;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i detrattori preoccupati del forte impatto dell'innovazione tecnologica.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94171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 err="1"/>
              <a:t>FinTech</a:t>
            </a:r>
            <a:r>
              <a:rPr lang="it-IT" sz="3600" b="1" i="1" dirty="0"/>
              <a:t> e l’economia digitale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Le preoccupazioni maggiori discendono principalmente dall'ingresso sul mercato di </a:t>
            </a:r>
            <a:r>
              <a:rPr lang="it-IT" sz="2400" i="1" dirty="0"/>
              <a:t>start-up</a:t>
            </a:r>
            <a:r>
              <a:rPr lang="it-IT" sz="2400" dirty="0"/>
              <a:t> e di imprese leader della tecnologia (quali Apple, Amazon, Microsoft, Google, </a:t>
            </a:r>
            <a:r>
              <a:rPr lang="it-IT" sz="2400" dirty="0" err="1"/>
              <a:t>Alibaba</a:t>
            </a:r>
            <a:r>
              <a:rPr lang="it-IT" sz="2400" dirty="0"/>
              <a:t> e Facebook), spesso non regolamentate.</a:t>
            </a:r>
          </a:p>
          <a:p>
            <a:pPr algn="just"/>
            <a:r>
              <a:rPr lang="it-IT" sz="2400" dirty="0"/>
              <a:t>Soggetti </a:t>
            </a:r>
            <a:r>
              <a:rPr lang="it-IT" sz="2400" i="1" dirty="0"/>
              <a:t>leader</a:t>
            </a:r>
            <a:r>
              <a:rPr lang="it-IT" sz="2400" dirty="0"/>
              <a:t> nel campo del digitale grazie alla potenzialità di gestione dei “Big Data”, potrebbero rappresentare una minaccia per la concorrenza nel settore finanziario.</a:t>
            </a:r>
          </a:p>
          <a:p>
            <a:pPr algn="just"/>
            <a:r>
              <a:rPr lang="it-IT" sz="2400" dirty="0"/>
              <a:t>Bisogna considerare l’elevata facilità di riprodurre digitalmente la maggior parte delle attività </a:t>
            </a:r>
            <a:r>
              <a:rPr lang="it-IT" sz="2400" dirty="0" err="1"/>
              <a:t>finanziarierese</a:t>
            </a:r>
            <a:r>
              <a:rPr lang="it-IT" sz="2400" dirty="0"/>
              <a:t> da un intermediario tradizionale.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31576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it-IT" sz="3600" b="1" i="1" dirty="0" err="1"/>
              <a:t>FinTech</a:t>
            </a:r>
            <a:r>
              <a:rPr lang="it-IT" sz="3600" b="1" i="1" dirty="0"/>
              <a:t> e l’economia digitale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Il timore delle banche tradizionali (c.d. </a:t>
            </a:r>
            <a:r>
              <a:rPr lang="it-IT" sz="2400" i="1" dirty="0" err="1"/>
              <a:t>incumbents</a:t>
            </a:r>
            <a:r>
              <a:rPr lang="it-IT" sz="2400" dirty="0"/>
              <a:t>) si è trasformato nel tentativo di riprodurre i modelli delle imprese </a:t>
            </a:r>
            <a:r>
              <a:rPr lang="it-IT" sz="2400" i="1" dirty="0" err="1"/>
              <a:t>FinTech</a:t>
            </a:r>
            <a:r>
              <a:rPr lang="it-IT" sz="2400" dirty="0"/>
              <a:t>.</a:t>
            </a:r>
          </a:p>
          <a:p>
            <a:pPr algn="just"/>
            <a:r>
              <a:rPr lang="it-IT" sz="2400" dirty="0"/>
              <a:t>La competizione nel mercato dei servizi finanziari è anche la risultante delle </a:t>
            </a:r>
            <a:r>
              <a:rPr lang="it-IT" sz="2400" dirty="0" err="1"/>
              <a:t>sclete</a:t>
            </a:r>
            <a:r>
              <a:rPr lang="it-IT" sz="2400" dirty="0"/>
              <a:t> messe in atto dagli </a:t>
            </a:r>
            <a:r>
              <a:rPr lang="it-IT" sz="2400" i="1" dirty="0" err="1"/>
              <a:t>incumbents</a:t>
            </a:r>
            <a:r>
              <a:rPr lang="it-IT" sz="2400" dirty="0"/>
              <a:t> e delle politiche di regolamentazione.</a:t>
            </a:r>
          </a:p>
          <a:p>
            <a:pPr algn="just"/>
            <a:r>
              <a:rPr lang="it-IT" sz="2400" dirty="0"/>
              <a:t>Il tema di della regolamentazione è centrale nel dibattito europeo sul </a:t>
            </a:r>
            <a:r>
              <a:rPr lang="it-IT" sz="2400" i="1" dirty="0" err="1"/>
              <a:t>FinTech</a:t>
            </a:r>
            <a:r>
              <a:rPr lang="it-IT" sz="2400" dirty="0"/>
              <a:t>.</a:t>
            </a:r>
          </a:p>
          <a:p>
            <a:pPr algn="just"/>
            <a:r>
              <a:rPr lang="it-IT" sz="2400" dirty="0"/>
              <a:t>È probabile che i nuovi servizi finanziari basati sull’utilizzo della tecnologia possano rimanere fuori dall’attuale quadro della regolamentazione europea e disciplinati a livello di singolo Stato membro.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59330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it-IT" sz="3600" b="1" i="1" dirty="0"/>
              <a:t>Le valutazioni sul “se” regolamentare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Non </a:t>
            </a:r>
            <a:r>
              <a:rPr lang="it-IT" sz="2400" dirty="0" err="1"/>
              <a:t>viè</a:t>
            </a:r>
            <a:r>
              <a:rPr lang="it-IT" sz="2400" dirty="0"/>
              <a:t> un quadro normativo organico e condiviso a livello internazionale, nonostante l’operatività </a:t>
            </a:r>
            <a:r>
              <a:rPr lang="it-IT" sz="2400" i="1" dirty="0"/>
              <a:t>crossborder</a:t>
            </a:r>
            <a:r>
              <a:rPr lang="it-IT" sz="2400" dirty="0"/>
              <a:t> delle </a:t>
            </a:r>
            <a:r>
              <a:rPr lang="it-IT" sz="2400" dirty="0" err="1"/>
              <a:t>FinTech</a:t>
            </a:r>
            <a:r>
              <a:rPr lang="it-IT" sz="2400" dirty="0"/>
              <a:t>.</a:t>
            </a:r>
          </a:p>
          <a:p>
            <a:pPr algn="just"/>
            <a:r>
              <a:rPr lang="it-IT" sz="2400" dirty="0"/>
              <a:t>Prevalgono le considerazioni legate ai benefici che il </a:t>
            </a:r>
            <a:r>
              <a:rPr lang="it-IT" sz="2400" i="1" dirty="0" err="1"/>
              <a:t>FinTech</a:t>
            </a:r>
            <a:r>
              <a:rPr lang="it-IT" sz="2400" dirty="0"/>
              <a:t> è in grado di determinare, tra cui:</a:t>
            </a:r>
          </a:p>
          <a:p>
            <a:pPr lvl="1" algn="just"/>
            <a:r>
              <a:rPr lang="it-IT" sz="2200" dirty="0"/>
              <a:t>la maggiore inclusione finanziaria, </a:t>
            </a:r>
          </a:p>
          <a:p>
            <a:pPr lvl="1" algn="just"/>
            <a:r>
              <a:rPr lang="it-IT" sz="2200" dirty="0"/>
              <a:t>la diversificazione dei canali di reperimento delle risorse finanziarie, </a:t>
            </a:r>
          </a:p>
          <a:p>
            <a:pPr lvl="1" algn="just"/>
            <a:r>
              <a:rPr lang="it-IT" sz="2200" dirty="0"/>
              <a:t>la pressione concorrenziale sugli </a:t>
            </a:r>
            <a:r>
              <a:rPr lang="it-IT" sz="2200" i="1" dirty="0" err="1"/>
              <a:t>incumbents</a:t>
            </a:r>
            <a:r>
              <a:rPr lang="it-IT" sz="2200" dirty="0"/>
              <a:t>. </a:t>
            </a:r>
          </a:p>
          <a:p>
            <a:pPr algn="just"/>
            <a:r>
              <a:rPr lang="it-IT" sz="2400" dirty="0"/>
              <a:t>L’opportunità di regolamentare il </a:t>
            </a:r>
            <a:r>
              <a:rPr lang="it-IT" sz="2400" i="1" dirty="0" err="1"/>
              <a:t>FinTech</a:t>
            </a:r>
            <a:r>
              <a:rPr lang="it-IT" sz="2400" dirty="0"/>
              <a:t> discende dalla natura finanziaria di tali operatori.</a:t>
            </a:r>
          </a:p>
          <a:p>
            <a:pPr algn="just"/>
            <a:r>
              <a:rPr lang="it-IT" sz="2400" dirty="0"/>
              <a:t>Le società </a:t>
            </a:r>
            <a:r>
              <a:rPr lang="it-IT" sz="2400" i="1" dirty="0" err="1"/>
              <a:t>FinTech</a:t>
            </a:r>
            <a:r>
              <a:rPr lang="it-IT" sz="2400" dirty="0"/>
              <a:t> sono di regola ritenute intermediari finanziari. 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36803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it-IT" sz="3600" b="1" i="1" dirty="0"/>
              <a:t>Le valutazioni sul “se” regolamentare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83832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Le motivazioni in ordine all’opportunità di non regolamentare il </a:t>
            </a:r>
            <a:r>
              <a:rPr lang="it-IT" sz="2400" dirty="0" err="1"/>
              <a:t>FinTech</a:t>
            </a:r>
            <a:r>
              <a:rPr lang="it-IT" sz="2400" dirty="0"/>
              <a:t> o di prevedere regole meno stringenti di quelle imposte agli intermediari vigilati sono: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non imporre a </a:t>
            </a:r>
            <a:r>
              <a:rPr lang="it-IT" sz="2200" i="1" dirty="0"/>
              <a:t>start-up</a:t>
            </a:r>
            <a:r>
              <a:rPr lang="it-IT" sz="2200" dirty="0"/>
              <a:t> o a imprese di piccole dimensioni una normativa che potrebbe condizionarne lo sviluppo e limitare l’innovazione;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it-IT" sz="2200" dirty="0"/>
              <a:t>i casi di crisi manifestatisi sino ad oggi hanno interessato solamente </a:t>
            </a:r>
            <a:r>
              <a:rPr lang="it-IT" sz="2200" i="1" dirty="0" err="1"/>
              <a:t>FinTech</a:t>
            </a:r>
            <a:r>
              <a:rPr lang="it-IT" sz="2200" dirty="0"/>
              <a:t> di dimensioni contenute.</a:t>
            </a:r>
          </a:p>
          <a:p>
            <a:pPr algn="just"/>
            <a:r>
              <a:rPr lang="it-IT" sz="2400" dirty="0"/>
              <a:t>Vi sono però operatori di medie e grandi dimensioni. </a:t>
            </a:r>
          </a:p>
          <a:p>
            <a:pPr algn="just"/>
            <a:r>
              <a:rPr lang="it-IT" sz="2400" dirty="0"/>
              <a:t>Va considerata la possibilità di una disciplina più snella mediante applicazione del principio di proporzionalità, a vantaggio della pluralità di operatori finanziari di piccole dimensioni.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80460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it-IT" sz="3600" b="1" i="1" dirty="0"/>
              <a:t>Le valutazioni sul “se” regolamentare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39816"/>
          </a:xfrm>
        </p:spPr>
        <p:txBody>
          <a:bodyPr>
            <a:noAutofit/>
          </a:bodyPr>
          <a:lstStyle/>
          <a:p>
            <a:pPr algn="just"/>
            <a:r>
              <a:rPr lang="it-IT" sz="2400" dirty="0"/>
              <a:t>Vi sono poi ambiti critici in cui si potrebbero determinare crisi di imprese </a:t>
            </a:r>
            <a:r>
              <a:rPr lang="it-IT" sz="2400" i="1" dirty="0" err="1"/>
              <a:t>FinTech</a:t>
            </a:r>
            <a:r>
              <a:rPr lang="it-IT" sz="2400" dirty="0"/>
              <a:t> con effetti sistemici.</a:t>
            </a:r>
          </a:p>
          <a:p>
            <a:pPr algn="just"/>
            <a:r>
              <a:rPr lang="it-IT" sz="2400" dirty="0"/>
              <a:t>In particolare, lo sviluppo tecnologico e le sue applicazioni alla finanza dimostrano che è possibile creare un sistema finanziario «clandestino», che si presta al finanziamento di attività illecite o a frodi e che può generare l’instabilità del sistema finanziario. </a:t>
            </a:r>
          </a:p>
          <a:p>
            <a:pPr algn="just"/>
            <a:r>
              <a:rPr lang="it-IT" sz="2400" dirty="0"/>
              <a:t>Le crisi, anche non sistemiche, possono comunque danneggiare la clientela e minarne la fiducia, compromettere il funzionamento dei mercati e, addirittura, coinvolgere gli intermediari vigilati.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5A0D-B231-4791-934D-AA6D52A12C3C}" type="slidenum">
              <a:rPr lang="it-IT" smtClean="0"/>
              <a:t>16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84176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Equinozi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734</TotalTime>
  <Words>1364</Words>
  <Application>Microsoft Office PowerPoint</Application>
  <PresentationFormat>Presentazione su schermo (4:3)</PresentationFormat>
  <Paragraphs>111</Paragraphs>
  <Slides>16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1" baseType="lpstr">
      <vt:lpstr>Calibri</vt:lpstr>
      <vt:lpstr>Constantia</vt:lpstr>
      <vt:lpstr>Wingdings</vt:lpstr>
      <vt:lpstr>Wingdings 2</vt:lpstr>
      <vt:lpstr>Equinozio</vt:lpstr>
      <vt:lpstr>Presentazione del corso Il mercato tecnologico dei servizi finanziari</vt:lpstr>
      <vt:lpstr>Agenda</vt:lpstr>
      <vt:lpstr>Presentazione del corso di Diritto bancario e dei mercati finanziari</vt:lpstr>
      <vt:lpstr>Il mercato tecnologico dei servizi finanziari</vt:lpstr>
      <vt:lpstr>Il mercato tecnologico dei servizi finanziari</vt:lpstr>
      <vt:lpstr>Il mercato tecnologico dei servizi finanziari</vt:lpstr>
      <vt:lpstr>Il mercato tecnologico dei servizi finanziari</vt:lpstr>
      <vt:lpstr>Il mercato tecnologico dei servizi finanziari</vt:lpstr>
      <vt:lpstr>FinTech e l’economia digitale</vt:lpstr>
      <vt:lpstr>FinTech e l’economia digitale</vt:lpstr>
      <vt:lpstr>FinTech e l’economia digitale</vt:lpstr>
      <vt:lpstr>FinTech e l’economia digitale</vt:lpstr>
      <vt:lpstr>FinTech e l’economia digitale</vt:lpstr>
      <vt:lpstr>Le valutazioni sul “se” regolamentare</vt:lpstr>
      <vt:lpstr>Le valutazioni sul “se” regolamentare</vt:lpstr>
      <vt:lpstr>Le valutazioni sul “se” regolamentare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Francesco</dc:creator>
  <cp:lastModifiedBy>Francesco Accettella</cp:lastModifiedBy>
  <cp:revision>51</cp:revision>
  <dcterms:created xsi:type="dcterms:W3CDTF">2016-10-01T13:15:48Z</dcterms:created>
  <dcterms:modified xsi:type="dcterms:W3CDTF">2019-10-20T19:21:31Z</dcterms:modified>
</cp:coreProperties>
</file>