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256" r:id="rId2"/>
    <p:sldId id="326" r:id="rId3"/>
    <p:sldId id="321" r:id="rId4"/>
    <p:sldId id="376" r:id="rId5"/>
    <p:sldId id="377" r:id="rId6"/>
    <p:sldId id="378" r:id="rId7"/>
    <p:sldId id="385" r:id="rId8"/>
    <p:sldId id="379" r:id="rId9"/>
    <p:sldId id="381" r:id="rId10"/>
    <p:sldId id="382" r:id="rId11"/>
    <p:sldId id="383" r:id="rId12"/>
    <p:sldId id="322" r:id="rId13"/>
    <p:sldId id="386" r:id="rId14"/>
    <p:sldId id="391" r:id="rId15"/>
    <p:sldId id="392" r:id="rId16"/>
    <p:sldId id="393" r:id="rId17"/>
    <p:sldId id="394" r:id="rId18"/>
    <p:sldId id="395" r:id="rId19"/>
    <p:sldId id="396" r:id="rId20"/>
    <p:sldId id="400" r:id="rId21"/>
    <p:sldId id="399" r:id="rId22"/>
    <p:sldId id="401" r:id="rId23"/>
    <p:sldId id="387" r:id="rId24"/>
    <p:sldId id="388" r:id="rId25"/>
    <p:sldId id="397" r:id="rId26"/>
    <p:sldId id="402" r:id="rId27"/>
    <p:sldId id="398" r:id="rId28"/>
    <p:sldId id="406" r:id="rId29"/>
    <p:sldId id="405" r:id="rId30"/>
    <p:sldId id="407" r:id="rId31"/>
    <p:sldId id="408" r:id="rId32"/>
    <p:sldId id="403" r:id="rId33"/>
    <p:sldId id="404" r:id="rId34"/>
    <p:sldId id="38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Stile chiaro 1 - Colore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Stile chiaro 1 - Colore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C083E6E3-FA7D-4D7B-A595-EF9225AFEA82}" styleName="Stile chiaro 1 - Colore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0E3FDE45-AF77-4B5C-9715-49D594BDF05E}" styleName="Stile chiaro 1 - Colore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Stile chiaro 1 - Colore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2BE8B7-4BA5-44FC-A808-36CC68605C7B}" type="datetimeFigureOut">
              <a:rPr lang="it-IT" smtClean="0"/>
              <a:t>23/02/2026</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8FBB8E-6C1F-4B0A-8024-ECACDC93BF0B}" type="slidenum">
              <a:rPr lang="it-IT" smtClean="0"/>
              <a:t>‹N›</a:t>
            </a:fld>
            <a:endParaRPr lang="it-IT"/>
          </a:p>
        </p:txBody>
      </p:sp>
    </p:spTree>
    <p:extLst>
      <p:ext uri="{BB962C8B-B14F-4D97-AF65-F5344CB8AC3E}">
        <p14:creationId xmlns:p14="http://schemas.microsoft.com/office/powerpoint/2010/main" val="2671739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DD8FBB8E-6C1F-4B0A-8024-ECACDC93BF0B}" type="slidenum">
              <a:rPr lang="it-IT" smtClean="0"/>
              <a:t>8</a:t>
            </a:fld>
            <a:endParaRPr lang="it-IT"/>
          </a:p>
        </p:txBody>
      </p:sp>
    </p:spTree>
    <p:extLst>
      <p:ext uri="{BB962C8B-B14F-4D97-AF65-F5344CB8AC3E}">
        <p14:creationId xmlns:p14="http://schemas.microsoft.com/office/powerpoint/2010/main" val="2197971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276775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18166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80535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623697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E0551EAB-5B8A-45D3-A714-E03C1D6CDA99}" type="datetimeFigureOut">
              <a:rPr lang="it-IT" smtClean="0"/>
              <a:t>23/02/2026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3813341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7" name="Date Placeholder 2"/>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3"/>
          <p:cNvSpPr>
            <a:spLocks noGrp="1"/>
          </p:cNvSpPr>
          <p:nvPr>
            <p:ph type="ftr" sz="quarter" idx="11"/>
          </p:nvPr>
        </p:nvSpPr>
        <p:spPr/>
        <p:txBody>
          <a:bodyPr/>
          <a:lstStyle/>
          <a:p>
            <a:endParaRPr lang="it-IT"/>
          </a:p>
        </p:txBody>
      </p:sp>
      <p:sp>
        <p:nvSpPr>
          <p:cNvPr id="6" name="Slide Number Placeholder 4"/>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22011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2"/>
          <p:cNvSpPr>
            <a:spLocks noGrp="1"/>
          </p:cNvSpPr>
          <p:nvPr>
            <p:ph type="ftr" sz="quarter" idx="11"/>
          </p:nvPr>
        </p:nvSpPr>
        <p:spPr/>
        <p:txBody>
          <a:bodyPr/>
          <a:lstStyle/>
          <a:p>
            <a:endParaRPr lang="it-IT"/>
          </a:p>
        </p:txBody>
      </p:sp>
      <p:sp>
        <p:nvSpPr>
          <p:cNvPr id="6" name="Slide Number Placeholder 3"/>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1539838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7"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5"/>
          <p:cNvSpPr>
            <a:spLocks noGrp="1"/>
          </p:cNvSpPr>
          <p:nvPr>
            <p:ph type="ftr" sz="quarter" idx="11"/>
          </p:nvPr>
        </p:nvSpPr>
        <p:spPr/>
        <p:txBody>
          <a:bodyPr/>
          <a:lstStyle/>
          <a:p>
            <a:endParaRPr lang="it-IT"/>
          </a:p>
        </p:txBody>
      </p:sp>
      <p:sp>
        <p:nvSpPr>
          <p:cNvPr id="6"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933689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3272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E0551EAB-5B8A-45D3-A714-E03C1D6CDA99}" type="datetimeFigureOut">
              <a:rPr lang="it-IT" smtClean="0"/>
              <a:t>23/02/2026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655889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it-IT"/>
              <a:t>Fare clic per modificare lo stile del titolo dello schema</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9457732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it-IT"/>
              <a:t>Fare clic per modificare lo stile del titolo dello schema</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it-IT"/>
              <a:t>Fare clic per modificare gli stili del testo dello schema</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715980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2848247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2381679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 immagin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4"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415481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nchorCtr="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653143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E0551EAB-5B8A-45D3-A714-E03C1D6CDA99}" type="datetimeFigureOut">
              <a:rPr lang="it-IT" smtClean="0"/>
              <a:t>23/02/2026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268EE591-31E8-437B-9E09-0C61D16BEE6B}" type="slidenum">
              <a:rPr lang="it-IT" smtClean="0"/>
              <a:t>‹N›</a:t>
            </a:fld>
            <a:endParaRPr lang="it-IT"/>
          </a:p>
        </p:txBody>
      </p:sp>
    </p:spTree>
    <p:extLst>
      <p:ext uri="{BB962C8B-B14F-4D97-AF65-F5344CB8AC3E}">
        <p14:creationId xmlns:p14="http://schemas.microsoft.com/office/powerpoint/2010/main" val="34283563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it-IT"/>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it-IT"/>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0551EAB-5B8A-45D3-A714-E03C1D6CDA99}" type="datetimeFigureOut">
              <a:rPr lang="it-IT" smtClean="0"/>
              <a:t>23/02/2026</a:t>
            </a:fld>
            <a:endParaRPr lang="it-IT"/>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it-IT"/>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68EE591-31E8-437B-9E09-0C61D16BEE6B}" type="slidenum">
              <a:rPr lang="it-IT" smtClean="0"/>
              <a:t>‹N›</a:t>
            </a:fld>
            <a:endParaRPr lang="it-IT"/>
          </a:p>
        </p:txBody>
      </p:sp>
    </p:spTree>
    <p:extLst>
      <p:ext uri="{BB962C8B-B14F-4D97-AF65-F5344CB8AC3E}">
        <p14:creationId xmlns:p14="http://schemas.microsoft.com/office/powerpoint/2010/main" val="12635359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D312345-77E0-BE12-0A93-12DED1171B1C}"/>
              </a:ext>
            </a:extLst>
          </p:cNvPr>
          <p:cNvSpPr>
            <a:spLocks noGrp="1"/>
          </p:cNvSpPr>
          <p:nvPr>
            <p:ph type="ctrTitle"/>
          </p:nvPr>
        </p:nvSpPr>
        <p:spPr/>
        <p:txBody>
          <a:bodyPr/>
          <a:lstStyle/>
          <a:p>
            <a:br>
              <a:rPr lang="it-IT" dirty="0"/>
            </a:br>
            <a:br>
              <a:rPr lang="it-IT" dirty="0"/>
            </a:br>
            <a:r>
              <a:rPr lang="it-IT" dirty="0"/>
              <a:t>TAX LAW</a:t>
            </a:r>
            <a:br>
              <a:rPr lang="it-IT" dirty="0"/>
            </a:br>
            <a:br>
              <a:rPr lang="it-IT" dirty="0"/>
            </a:br>
            <a:r>
              <a:rPr lang="it-IT" sz="4000" dirty="0"/>
              <a:t>Module VI</a:t>
            </a:r>
          </a:p>
        </p:txBody>
      </p:sp>
      <p:sp>
        <p:nvSpPr>
          <p:cNvPr id="3" name="Sottotitolo 2">
            <a:extLst>
              <a:ext uri="{FF2B5EF4-FFF2-40B4-BE49-F238E27FC236}">
                <a16:creationId xmlns:a16="http://schemas.microsoft.com/office/drawing/2014/main" id="{37DDD758-1917-E883-2470-D99F9AB1AFF1}"/>
              </a:ext>
            </a:extLst>
          </p:cNvPr>
          <p:cNvSpPr>
            <a:spLocks noGrp="1"/>
          </p:cNvSpPr>
          <p:nvPr>
            <p:ph type="subTitle" idx="1"/>
          </p:nvPr>
        </p:nvSpPr>
        <p:spPr/>
        <p:txBody>
          <a:bodyPr/>
          <a:lstStyle/>
          <a:p>
            <a:endParaRPr lang="it-IT"/>
          </a:p>
          <a:p>
            <a:r>
              <a:rPr lang="it-IT"/>
              <a:t>PROF</a:t>
            </a:r>
            <a:r>
              <a:rPr lang="it-IT" dirty="0"/>
              <a:t>. LORENZO DEL FEDERICO</a:t>
            </a:r>
          </a:p>
          <a:p>
            <a:endParaRPr lang="it-IT" dirty="0"/>
          </a:p>
        </p:txBody>
      </p:sp>
      <p:sp>
        <p:nvSpPr>
          <p:cNvPr id="4" name="Segnaposto numero diapositiva 4">
            <a:extLst>
              <a:ext uri="{FF2B5EF4-FFF2-40B4-BE49-F238E27FC236}">
                <a16:creationId xmlns:a16="http://schemas.microsoft.com/office/drawing/2014/main" id="{1FD85BEC-82B8-AF15-D08D-E398BAA53320}"/>
              </a:ext>
            </a:extLst>
          </p:cNvPr>
          <p:cNvSpPr>
            <a:spLocks noGrp="1"/>
          </p:cNvSpPr>
          <p:nvPr>
            <p:ph type="sldNum" sz="quarter" idx="12"/>
          </p:nvPr>
        </p:nvSpPr>
        <p:spPr>
          <a:xfrm>
            <a:off x="10352540" y="295729"/>
            <a:ext cx="838199" cy="767687"/>
          </a:xfrm>
        </p:spPr>
        <p:txBody>
          <a:bodyPr/>
          <a:lstStyle/>
          <a:p>
            <a:fld id="{8C78715A-8BC9-47D3-917F-06D9AC818EBB}" type="slidenum">
              <a:rPr lang="it-IT" smtClean="0"/>
              <a:pPr/>
              <a:t>1</a:t>
            </a:fld>
            <a:endParaRPr lang="it-IT" dirty="0"/>
          </a:p>
        </p:txBody>
      </p:sp>
    </p:spTree>
    <p:extLst>
      <p:ext uri="{BB962C8B-B14F-4D97-AF65-F5344CB8AC3E}">
        <p14:creationId xmlns:p14="http://schemas.microsoft.com/office/powerpoint/2010/main" val="7407184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983C52B-5354-78FC-1514-6B344149BCBC}"/>
              </a:ext>
            </a:extLst>
          </p:cNvPr>
          <p:cNvSpPr>
            <a:spLocks noGrp="1"/>
          </p:cNvSpPr>
          <p:nvPr>
            <p:ph type="title"/>
          </p:nvPr>
        </p:nvSpPr>
        <p:spPr/>
        <p:txBody>
          <a:bodyPr/>
          <a:lstStyle/>
          <a:p>
            <a:r>
              <a:rPr lang="it-IT" dirty="0"/>
              <a:t>OUTLINE: I part</a:t>
            </a:r>
          </a:p>
        </p:txBody>
      </p:sp>
      <p:sp>
        <p:nvSpPr>
          <p:cNvPr id="3" name="Segnaposto contenuto 2">
            <a:extLst>
              <a:ext uri="{FF2B5EF4-FFF2-40B4-BE49-F238E27FC236}">
                <a16:creationId xmlns:a16="http://schemas.microsoft.com/office/drawing/2014/main" id="{8D0DD33B-8AFD-AF1D-CF94-809F030815F7}"/>
              </a:ext>
            </a:extLst>
          </p:cNvPr>
          <p:cNvSpPr>
            <a:spLocks noGrp="1"/>
          </p:cNvSpPr>
          <p:nvPr>
            <p:ph idx="1"/>
          </p:nvPr>
        </p:nvSpPr>
        <p:spPr/>
        <p:txBody>
          <a:bodyPr/>
          <a:lstStyle/>
          <a:p>
            <a:r>
              <a:rPr lang="en-GB" noProof="0" dirty="0"/>
              <a:t>VAT: introduction</a:t>
            </a:r>
          </a:p>
          <a:p>
            <a:r>
              <a:rPr lang="en-GB" noProof="0" dirty="0"/>
              <a:t>Directives</a:t>
            </a:r>
          </a:p>
          <a:p>
            <a:r>
              <a:rPr lang="en-GB" noProof="0" dirty="0"/>
              <a:t>VAT prerequisites</a:t>
            </a:r>
          </a:p>
          <a:p>
            <a:r>
              <a:rPr lang="en-GB" noProof="0" dirty="0"/>
              <a:t>Different operations</a:t>
            </a:r>
          </a:p>
          <a:p>
            <a:r>
              <a:rPr lang="en-GB" noProof="0" dirty="0"/>
              <a:t>Determination of the tax</a:t>
            </a:r>
          </a:p>
          <a:p>
            <a:r>
              <a:rPr lang="en-GB" noProof="0" dirty="0"/>
              <a:t>Example</a:t>
            </a:r>
          </a:p>
        </p:txBody>
      </p:sp>
      <p:sp>
        <p:nvSpPr>
          <p:cNvPr id="4" name="Segnaposto numero diapositiva 4">
            <a:extLst>
              <a:ext uri="{FF2B5EF4-FFF2-40B4-BE49-F238E27FC236}">
                <a16:creationId xmlns:a16="http://schemas.microsoft.com/office/drawing/2014/main" id="{D1CD8508-D591-F064-E809-F7A5DDDD4EDD}"/>
              </a:ext>
            </a:extLst>
          </p:cNvPr>
          <p:cNvSpPr>
            <a:spLocks noGrp="1"/>
          </p:cNvSpPr>
          <p:nvPr>
            <p:ph type="sldNum" sz="quarter" idx="12"/>
          </p:nvPr>
        </p:nvSpPr>
        <p:spPr>
          <a:xfrm>
            <a:off x="10352540" y="295729"/>
            <a:ext cx="838199" cy="767687"/>
          </a:xfrm>
        </p:spPr>
        <p:txBody>
          <a:bodyPr/>
          <a:lstStyle/>
          <a:p>
            <a:fld id="{8C78715A-8BC9-47D3-917F-06D9AC818EBB}" type="slidenum">
              <a:rPr lang="it-IT" smtClean="0"/>
              <a:pPr/>
              <a:t>2</a:t>
            </a:fld>
            <a:endParaRPr lang="it-IT" dirty="0"/>
          </a:p>
        </p:txBody>
      </p:sp>
    </p:spTree>
    <p:extLst>
      <p:ext uri="{BB962C8B-B14F-4D97-AF65-F5344CB8AC3E}">
        <p14:creationId xmlns:p14="http://schemas.microsoft.com/office/powerpoint/2010/main" val="1061167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063552" y="404664"/>
            <a:ext cx="8147248" cy="1154392"/>
          </a:xfrm>
        </p:spPr>
        <p:txBody>
          <a:bodyPr>
            <a:normAutofit/>
          </a:bodyPr>
          <a:lstStyle/>
          <a:p>
            <a:r>
              <a:rPr lang="it-IT" b="1" dirty="0"/>
              <a:t>VAT: </a:t>
            </a:r>
            <a:r>
              <a:rPr lang="it-IT" b="1" dirty="0" err="1"/>
              <a:t>introduction</a:t>
            </a:r>
            <a:endParaRPr lang="it-IT" dirty="0"/>
          </a:p>
        </p:txBody>
      </p:sp>
      <p:sp>
        <p:nvSpPr>
          <p:cNvPr id="3" name="Segnaposto contenuto 2"/>
          <p:cNvSpPr>
            <a:spLocks noGrp="1"/>
          </p:cNvSpPr>
          <p:nvPr>
            <p:ph idx="1"/>
          </p:nvPr>
        </p:nvSpPr>
        <p:spPr>
          <a:xfrm>
            <a:off x="990600" y="1186543"/>
            <a:ext cx="9353872" cy="5338801"/>
          </a:xfrm>
        </p:spPr>
        <p:txBody>
          <a:bodyPr>
            <a:normAutofit fontScale="77500" lnSpcReduction="20000"/>
          </a:bodyPr>
          <a:lstStyle/>
          <a:p>
            <a:pPr algn="just"/>
            <a:r>
              <a:rPr lang="en-US" sz="2500" kern="100" dirty="0">
                <a:effectLst/>
                <a:ea typeface="Aptos" panose="020B0004020202020204" pitchFamily="34" charset="0"/>
                <a:cs typeface="Times New Roman" panose="02020603050405020304" pitchFamily="18" charset="0"/>
              </a:rPr>
              <a:t>VAT is an EU-wide </a:t>
            </a:r>
            <a:r>
              <a:rPr lang="en-US" sz="2500" kern="100" dirty="0" err="1">
                <a:effectLst/>
                <a:ea typeface="Aptos" panose="020B0004020202020204" pitchFamily="34" charset="0"/>
                <a:cs typeface="Times New Roman" panose="02020603050405020304" pitchFamily="18" charset="0"/>
              </a:rPr>
              <a:t>harmonised</a:t>
            </a:r>
            <a:r>
              <a:rPr lang="en-US" sz="2500" kern="100" dirty="0">
                <a:effectLst/>
                <a:ea typeface="Aptos" panose="020B0004020202020204" pitchFamily="34" charset="0"/>
                <a:cs typeface="Times New Roman" panose="02020603050405020304" pitchFamily="18" charset="0"/>
              </a:rPr>
              <a:t> tax applied with uniform criteria in all Member States to prevent distortion of competition that could result from having different taxation criteria. But VAT Directive </a:t>
            </a:r>
            <a:r>
              <a:rPr lang="en-US" sz="2500" dirty="0"/>
              <a:t>failed to impose a fully harmonized taxation system. For example, the different rates and methods in place for determining the tax base did not make it possible to create a tax suitable for taxing intra-EU trade without leading to competitive distortions in a market where efforts were being made to create a “common” market tout court.</a:t>
            </a:r>
            <a:endParaRPr lang="en-US" sz="2500" kern="100" dirty="0">
              <a:ea typeface="Aptos" panose="020B0004020202020204" pitchFamily="34" charset="0"/>
              <a:cs typeface="Times New Roman" panose="02020603050405020304" pitchFamily="18" charset="0"/>
            </a:endParaRPr>
          </a:p>
          <a:p>
            <a:pPr algn="just"/>
            <a:endParaRPr lang="en-US" sz="2500" kern="100" dirty="0">
              <a:effectLst/>
              <a:ea typeface="Aptos" panose="020B0004020202020204" pitchFamily="34" charset="0"/>
              <a:cs typeface="Times New Roman" panose="02020603050405020304" pitchFamily="18" charset="0"/>
            </a:endParaRPr>
          </a:p>
          <a:p>
            <a:pPr algn="just"/>
            <a:r>
              <a:rPr lang="en-US" sz="2500" kern="100" dirty="0">
                <a:effectLst/>
                <a:ea typeface="Aptos" panose="020B0004020202020204" pitchFamily="34" charset="0"/>
                <a:cs typeface="Times New Roman" panose="02020603050405020304" pitchFamily="18" charset="0"/>
              </a:rPr>
              <a:t>While VAT is designed to impact final consumers when they purchase goods or services, formally it is applied by businesses and self-employed individuals (as well as entities assimilated to them by law), which qualify as taxable persons for the purposes of the VAT regulations. The principle of neutrality has to guarantee the maintenance of a competitive market. </a:t>
            </a:r>
          </a:p>
          <a:p>
            <a:pPr algn="just"/>
            <a:endParaRPr lang="en-US" sz="2500" kern="100" dirty="0">
              <a:effectLst/>
              <a:ea typeface="Aptos" panose="020B0004020202020204" pitchFamily="34" charset="0"/>
              <a:cs typeface="Times New Roman" panose="02020603050405020304" pitchFamily="18" charset="0"/>
            </a:endParaRPr>
          </a:p>
          <a:p>
            <a:pPr algn="just"/>
            <a:r>
              <a:rPr lang="en-US" sz="2500" kern="100" dirty="0">
                <a:effectLst/>
                <a:ea typeface="Aptos" panose="020B0004020202020204" pitchFamily="34" charset="0"/>
                <a:cs typeface="Times New Roman" panose="02020603050405020304" pitchFamily="18" charset="0"/>
              </a:rPr>
              <a:t>VAT may well be defined as a European Union tax not only because domestic regulations are strictly dependent on EU regulations, but also because part of the revenues arising from such tax must be paid by Member States to the European Union in order that the expenses required for its operation may be covered.</a:t>
            </a:r>
          </a:p>
        </p:txBody>
      </p:sp>
      <p:sp>
        <p:nvSpPr>
          <p:cNvPr id="4" name="Segnaposto piè di pagina 3"/>
          <p:cNvSpPr>
            <a:spLocks noGrp="1"/>
          </p:cNvSpPr>
          <p:nvPr>
            <p:ph type="ftr" sz="quarter" idx="11"/>
          </p:nvPr>
        </p:nvSpPr>
        <p:spPr/>
        <p:txBody>
          <a:bodyPr/>
          <a:lstStyle/>
          <a:p>
            <a:r>
              <a:rPr lang="it-IT" dirty="0"/>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3</a:t>
            </a:fld>
            <a:endParaRPr lang="it-IT"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143DAB-D557-BC75-07B7-CF83E925FE2E}"/>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D6FB406D-ABEF-AE72-B185-4BC8B7A8F95C}"/>
              </a:ext>
            </a:extLst>
          </p:cNvPr>
          <p:cNvSpPr>
            <a:spLocks noGrp="1"/>
          </p:cNvSpPr>
          <p:nvPr>
            <p:ph type="title"/>
          </p:nvPr>
        </p:nvSpPr>
        <p:spPr>
          <a:xfrm>
            <a:off x="2063552" y="404664"/>
            <a:ext cx="8147248" cy="1154392"/>
          </a:xfrm>
        </p:spPr>
        <p:txBody>
          <a:bodyPr>
            <a:normAutofit/>
          </a:bodyPr>
          <a:lstStyle/>
          <a:p>
            <a:r>
              <a:rPr lang="it-IT" b="1" dirty="0" err="1"/>
              <a:t>Directives</a:t>
            </a:r>
            <a:endParaRPr lang="it-IT" dirty="0"/>
          </a:p>
        </p:txBody>
      </p:sp>
      <p:sp>
        <p:nvSpPr>
          <p:cNvPr id="3" name="Segnaposto contenuto 2">
            <a:extLst>
              <a:ext uri="{FF2B5EF4-FFF2-40B4-BE49-F238E27FC236}">
                <a16:creationId xmlns:a16="http://schemas.microsoft.com/office/drawing/2014/main" id="{772751D6-DB1B-1812-63C8-27E9869BF5A6}"/>
              </a:ext>
            </a:extLst>
          </p:cNvPr>
          <p:cNvSpPr>
            <a:spLocks noGrp="1"/>
          </p:cNvSpPr>
          <p:nvPr>
            <p:ph idx="1"/>
          </p:nvPr>
        </p:nvSpPr>
        <p:spPr>
          <a:xfrm>
            <a:off x="990600" y="1186543"/>
            <a:ext cx="9353872" cy="5338801"/>
          </a:xfrm>
        </p:spPr>
        <p:txBody>
          <a:bodyPr>
            <a:normAutofit fontScale="92500"/>
          </a:bodyPr>
          <a:lstStyle/>
          <a:p>
            <a:pPr algn="just"/>
            <a:r>
              <a:rPr lang="en-US" sz="2000" kern="100" dirty="0">
                <a:effectLst/>
                <a:ea typeface="Aptos" panose="020B0004020202020204" pitchFamily="34" charset="0"/>
                <a:cs typeface="Times New Roman" panose="02020603050405020304" pitchFamily="18" charset="0"/>
              </a:rPr>
              <a:t>VAT is a </a:t>
            </a:r>
            <a:r>
              <a:rPr lang="en-US" sz="2000" kern="100" dirty="0" err="1">
                <a:effectLst/>
                <a:ea typeface="Aptos" panose="020B0004020202020204" pitchFamily="34" charset="0"/>
                <a:cs typeface="Times New Roman" panose="02020603050405020304" pitchFamily="18" charset="0"/>
              </a:rPr>
              <a:t>harmonised</a:t>
            </a:r>
            <a:r>
              <a:rPr lang="en-US" sz="2000" kern="100" dirty="0">
                <a:effectLst/>
                <a:ea typeface="Aptos" panose="020B0004020202020204" pitchFamily="34" charset="0"/>
                <a:cs typeface="Times New Roman" panose="02020603050405020304" pitchFamily="18" charset="0"/>
              </a:rPr>
              <a:t> tax at the European level. It has its basis in European </a:t>
            </a:r>
            <a:r>
              <a:rPr lang="en-US" sz="2100" kern="100" dirty="0">
                <a:effectLst/>
                <a:ea typeface="Aptos" panose="020B0004020202020204" pitchFamily="34" charset="0"/>
                <a:cs typeface="Times New Roman" panose="02020603050405020304" pitchFamily="18" charset="0"/>
              </a:rPr>
              <a:t>Union law and, in particular, in VAT Directives that Member States must transpose into their own legal systems:</a:t>
            </a:r>
          </a:p>
          <a:p>
            <a:pPr lvl="1" algn="just">
              <a:buFont typeface="Courier New" panose="02070309020205020404" pitchFamily="49" charset="0"/>
              <a:buChar char="o"/>
            </a:pPr>
            <a:r>
              <a:rPr lang="en-US" sz="2100" kern="100" dirty="0">
                <a:ea typeface="Aptos" panose="020B0004020202020204" pitchFamily="34" charset="0"/>
                <a:cs typeface="Times New Roman" panose="02020603050405020304" pitchFamily="18" charset="0"/>
              </a:rPr>
              <a:t>t</a:t>
            </a:r>
            <a:r>
              <a:rPr lang="en-US" sz="2100" kern="100" dirty="0">
                <a:effectLst/>
                <a:ea typeface="Aptos" panose="020B0004020202020204" pitchFamily="34" charset="0"/>
                <a:cs typeface="Times New Roman" panose="02020603050405020304" pitchFamily="18" charset="0"/>
              </a:rPr>
              <a:t>he first Directives were no. 227 and 228 of 11 April 1967, Directive 388 of 17 May 1977 (better known as the First, Second and Sixth Directives, respectively);</a:t>
            </a:r>
          </a:p>
          <a:p>
            <a:pPr lvl="1" algn="just">
              <a:buFont typeface="Courier New" panose="02070309020205020404" pitchFamily="49" charset="0"/>
              <a:buChar char="o"/>
            </a:pPr>
            <a:r>
              <a:rPr lang="en-US" sz="2100" kern="100" dirty="0">
                <a:ea typeface="Aptos" panose="020B0004020202020204" pitchFamily="34" charset="0"/>
                <a:cs typeface="Times New Roman" panose="02020603050405020304" pitchFamily="18" charset="0"/>
              </a:rPr>
              <a:t>a</a:t>
            </a:r>
            <a:r>
              <a:rPr lang="en-US" sz="2100" kern="100" dirty="0">
                <a:effectLst/>
                <a:ea typeface="Aptos" panose="020B0004020202020204" pitchFamily="34" charset="0"/>
                <a:cs typeface="Times New Roman" panose="02020603050405020304" pitchFamily="18" charset="0"/>
              </a:rPr>
              <a:t>lso Directive 680 of 16 December 1991 is very important and it introduced the rules (which were supposed to be transitional) governing taxation of intra-Community trade;</a:t>
            </a:r>
            <a:endParaRPr lang="en-US" sz="2100" kern="100" dirty="0">
              <a:ea typeface="Aptos" panose="020B0004020202020204" pitchFamily="34" charset="0"/>
              <a:cs typeface="Times New Roman" panose="02020603050405020304" pitchFamily="18" charset="0"/>
            </a:endParaRPr>
          </a:p>
          <a:p>
            <a:pPr lvl="1" algn="just">
              <a:buFont typeface="Courier New" panose="02070309020205020404" pitchFamily="49" charset="0"/>
              <a:buChar char="o"/>
            </a:pPr>
            <a:r>
              <a:rPr lang="en-US" sz="2100" kern="100" dirty="0">
                <a:ea typeface="Aptos" panose="020B0004020202020204" pitchFamily="34" charset="0"/>
                <a:cs typeface="Times New Roman" panose="02020603050405020304" pitchFamily="18" charset="0"/>
              </a:rPr>
              <a:t>m</a:t>
            </a:r>
            <a:r>
              <a:rPr lang="en-US" sz="2100" kern="100" dirty="0">
                <a:effectLst/>
                <a:ea typeface="Aptos" panose="020B0004020202020204" pitchFamily="34" charset="0"/>
                <a:cs typeface="Times New Roman" panose="02020603050405020304" pitchFamily="18" charset="0"/>
              </a:rPr>
              <a:t>ore recently, Directive 112 of 28 November 2006 (recast text), which can undoubtedly be defined as the EU consolidated act addressing the VAT system, provided an orderly summary of all previous provisions.</a:t>
            </a:r>
          </a:p>
          <a:p>
            <a:pPr algn="just"/>
            <a:r>
              <a:rPr lang="en-US" sz="2100" kern="100" dirty="0">
                <a:effectLst/>
                <a:ea typeface="Aptos" panose="020B0004020202020204" pitchFamily="34" charset="0"/>
                <a:cs typeface="Times New Roman" panose="02020603050405020304" pitchFamily="18" charset="0"/>
              </a:rPr>
              <a:t>So Member States’ regulations concerning VAT must </a:t>
            </a:r>
            <a:r>
              <a:rPr lang="en-US" sz="2000" kern="100" dirty="0">
                <a:effectLst/>
                <a:ea typeface="Aptos" panose="020B0004020202020204" pitchFamily="34" charset="0"/>
                <a:cs typeface="Times New Roman" panose="02020603050405020304" pitchFamily="18" charset="0"/>
              </a:rPr>
              <a:t>adapt to the requirements set out in EU acts. A domestic rule that is contrary to these requirements should be disapplied; in case of doubt, the national court is required to refer the matter to the Court of Justice.</a:t>
            </a:r>
          </a:p>
        </p:txBody>
      </p:sp>
      <p:sp>
        <p:nvSpPr>
          <p:cNvPr id="4" name="Segnaposto piè di pagina 3">
            <a:extLst>
              <a:ext uri="{FF2B5EF4-FFF2-40B4-BE49-F238E27FC236}">
                <a16:creationId xmlns:a16="http://schemas.microsoft.com/office/drawing/2014/main" id="{DAA4387A-F261-5FDE-5ECA-8E67ACCFA6BA}"/>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2FD3E5D2-B132-13DD-5242-AF7C5271DC52}"/>
              </a:ext>
            </a:extLst>
          </p:cNvPr>
          <p:cNvSpPr>
            <a:spLocks noGrp="1"/>
          </p:cNvSpPr>
          <p:nvPr>
            <p:ph type="sldNum" sz="quarter" idx="12"/>
          </p:nvPr>
        </p:nvSpPr>
        <p:spPr/>
        <p:txBody>
          <a:bodyPr/>
          <a:lstStyle/>
          <a:p>
            <a:fld id="{8C78715A-8BC9-47D3-917F-06D9AC818EBB}" type="slidenum">
              <a:rPr lang="it-IT" smtClean="0"/>
              <a:pPr/>
              <a:t>4</a:t>
            </a:fld>
            <a:endParaRPr lang="it-IT" dirty="0"/>
          </a:p>
        </p:txBody>
      </p:sp>
    </p:spTree>
    <p:extLst>
      <p:ext uri="{BB962C8B-B14F-4D97-AF65-F5344CB8AC3E}">
        <p14:creationId xmlns:p14="http://schemas.microsoft.com/office/powerpoint/2010/main" val="19668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18861E-6E46-12B8-B2A4-616FB6FF4435}"/>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EBFB1076-195A-3873-1524-8D0D27C5D6DD}"/>
              </a:ext>
            </a:extLst>
          </p:cNvPr>
          <p:cNvSpPr>
            <a:spLocks noGrp="1"/>
          </p:cNvSpPr>
          <p:nvPr>
            <p:ph type="title"/>
          </p:nvPr>
        </p:nvSpPr>
        <p:spPr>
          <a:xfrm>
            <a:off x="2063552" y="404664"/>
            <a:ext cx="8147248" cy="1154392"/>
          </a:xfrm>
        </p:spPr>
        <p:txBody>
          <a:bodyPr>
            <a:normAutofit/>
          </a:bodyPr>
          <a:lstStyle/>
          <a:p>
            <a:r>
              <a:rPr lang="it-IT" b="1" dirty="0"/>
              <a:t>VAT </a:t>
            </a:r>
            <a:r>
              <a:rPr lang="it-IT" b="1" dirty="0" err="1"/>
              <a:t>prerequisites</a:t>
            </a:r>
            <a:endParaRPr lang="it-IT" b="1" dirty="0"/>
          </a:p>
        </p:txBody>
      </p:sp>
      <p:sp>
        <p:nvSpPr>
          <p:cNvPr id="3" name="Segnaposto contenuto 2">
            <a:extLst>
              <a:ext uri="{FF2B5EF4-FFF2-40B4-BE49-F238E27FC236}">
                <a16:creationId xmlns:a16="http://schemas.microsoft.com/office/drawing/2014/main" id="{040FDCA2-5B8F-D313-F196-D47568F0090F}"/>
              </a:ext>
            </a:extLst>
          </p:cNvPr>
          <p:cNvSpPr>
            <a:spLocks noGrp="1"/>
          </p:cNvSpPr>
          <p:nvPr>
            <p:ph idx="1"/>
          </p:nvPr>
        </p:nvSpPr>
        <p:spPr>
          <a:xfrm>
            <a:off x="990600" y="1186543"/>
            <a:ext cx="9353872" cy="5338801"/>
          </a:xfrm>
        </p:spPr>
        <p:txBody>
          <a:bodyPr>
            <a:noAutofit/>
          </a:bodyPr>
          <a:lstStyle/>
          <a:p>
            <a:pPr algn="just"/>
            <a:r>
              <a:rPr lang="en-US" sz="1900" kern="100" dirty="0">
                <a:effectLst/>
                <a:ea typeface="Aptos" panose="020B0004020202020204" pitchFamily="34" charset="0"/>
                <a:cs typeface="Times New Roman" panose="02020603050405020304" pitchFamily="18" charset="0"/>
              </a:rPr>
              <a:t>VAT applies on the supply of goods and services in the territory of the State in the conduct of a business or performance of crafts and professions as well as on imports by whosoever made.</a:t>
            </a:r>
          </a:p>
          <a:p>
            <a:pPr algn="just"/>
            <a:r>
              <a:rPr lang="en-US" sz="1900" kern="100" dirty="0">
                <a:effectLst/>
                <a:ea typeface="Aptos" panose="020B0004020202020204" pitchFamily="34" charset="0"/>
                <a:cs typeface="Times New Roman" panose="02020603050405020304" pitchFamily="18" charset="0"/>
              </a:rPr>
              <a:t>The three main prerequisites that define VAT and cause it to apply to a transaction are:</a:t>
            </a:r>
          </a:p>
          <a:p>
            <a:pPr lvl="1" algn="just">
              <a:buFont typeface="Courier New" panose="02070309020205020404" pitchFamily="49" charset="0"/>
              <a:buChar char="o"/>
            </a:pPr>
            <a:r>
              <a:rPr lang="en-US" sz="1900" b="1" kern="100" dirty="0">
                <a:effectLst/>
                <a:ea typeface="Aptos" panose="020B0004020202020204" pitchFamily="34" charset="0"/>
                <a:cs typeface="Times New Roman" panose="02020603050405020304" pitchFamily="18" charset="0"/>
              </a:rPr>
              <a:t>objective prerequisite</a:t>
            </a:r>
            <a:r>
              <a:rPr lang="en-US" sz="1900" kern="100" dirty="0">
                <a:effectLst/>
                <a:ea typeface="Aptos" panose="020B0004020202020204" pitchFamily="34" charset="0"/>
                <a:cs typeface="Times New Roman" panose="02020603050405020304" pitchFamily="18" charset="0"/>
              </a:rPr>
              <a:t>: it must be a supply of goods or services falling within the scope of the legislation;       </a:t>
            </a:r>
          </a:p>
          <a:p>
            <a:pPr lvl="1" algn="just">
              <a:buFont typeface="Courier New" panose="02070309020205020404" pitchFamily="49" charset="0"/>
              <a:buChar char="o"/>
            </a:pPr>
            <a:r>
              <a:rPr lang="en-US" sz="1900" b="1" kern="100" dirty="0">
                <a:effectLst/>
                <a:ea typeface="Aptos" panose="020B0004020202020204" pitchFamily="34" charset="0"/>
                <a:cs typeface="Times New Roman" panose="02020603050405020304" pitchFamily="18" charset="0"/>
              </a:rPr>
              <a:t>subjective prerequisite</a:t>
            </a:r>
            <a:r>
              <a:rPr lang="en-US" sz="1900" kern="100" dirty="0">
                <a:effectLst/>
                <a:ea typeface="Aptos" panose="020B0004020202020204" pitchFamily="34" charset="0"/>
                <a:cs typeface="Times New Roman" panose="02020603050405020304" pitchFamily="18" charset="0"/>
              </a:rPr>
              <a:t>: the transactions must be carried out in the conduct of a business or performance of crafts and professions, with the consequence that transactions carried out by private individuals shall not be subject to VAT, except when they import goods;       </a:t>
            </a:r>
          </a:p>
          <a:p>
            <a:pPr lvl="1" algn="just">
              <a:buFont typeface="Courier New" panose="02070309020205020404" pitchFamily="49" charset="0"/>
              <a:buChar char="o"/>
            </a:pPr>
            <a:r>
              <a:rPr lang="en-US" sz="1900" b="1" kern="100" dirty="0">
                <a:effectLst/>
                <a:ea typeface="Aptos" panose="020B0004020202020204" pitchFamily="34" charset="0"/>
                <a:cs typeface="Times New Roman" panose="02020603050405020304" pitchFamily="18" charset="0"/>
              </a:rPr>
              <a:t>territorial prerequisite</a:t>
            </a:r>
            <a:r>
              <a:rPr lang="en-US" sz="1900" kern="100" dirty="0">
                <a:effectLst/>
                <a:ea typeface="Aptos" panose="020B0004020202020204" pitchFamily="34" charset="0"/>
                <a:cs typeface="Times New Roman" panose="02020603050405020304" pitchFamily="18" charset="0"/>
              </a:rPr>
              <a:t>: it determines whether a transaction is relevant from a territorial perspective. </a:t>
            </a:r>
          </a:p>
          <a:p>
            <a:pPr marL="457200" lvl="1" indent="0" algn="just">
              <a:buNone/>
            </a:pPr>
            <a:r>
              <a:rPr lang="en-US" sz="1900" kern="100" dirty="0">
                <a:effectLst/>
                <a:ea typeface="Aptos" panose="020B0004020202020204" pitchFamily="34" charset="0"/>
                <a:cs typeface="Times New Roman" panose="02020603050405020304" pitchFamily="18" charset="0"/>
              </a:rPr>
              <a:t>Considering Italy: for the purposes of applying VAT, the municipalities of </a:t>
            </a:r>
            <a:r>
              <a:rPr lang="en-US" sz="1900" kern="100" dirty="0" err="1">
                <a:effectLst/>
                <a:ea typeface="Aptos" panose="020B0004020202020204" pitchFamily="34" charset="0"/>
                <a:cs typeface="Times New Roman" panose="02020603050405020304" pitchFamily="18" charset="0"/>
              </a:rPr>
              <a:t>Livigno</a:t>
            </a:r>
            <a:r>
              <a:rPr lang="en-US" sz="1900" kern="100" dirty="0">
                <a:effectLst/>
                <a:ea typeface="Aptos" panose="020B0004020202020204" pitchFamily="34" charset="0"/>
                <a:cs typeface="Times New Roman" panose="02020603050405020304" pitchFamily="18" charset="0"/>
              </a:rPr>
              <a:t> and Campione </a:t>
            </a:r>
            <a:r>
              <a:rPr lang="en-US" sz="1900" kern="100" dirty="0" err="1">
                <a:effectLst/>
                <a:ea typeface="Aptos" panose="020B0004020202020204" pitchFamily="34" charset="0"/>
                <a:cs typeface="Times New Roman" panose="02020603050405020304" pitchFamily="18" charset="0"/>
              </a:rPr>
              <a:t>d’Italia</a:t>
            </a:r>
            <a:r>
              <a:rPr lang="en-US" sz="1900" kern="100" dirty="0">
                <a:effectLst/>
                <a:ea typeface="Aptos" panose="020B0004020202020204" pitchFamily="34" charset="0"/>
                <a:cs typeface="Times New Roman" panose="02020603050405020304" pitchFamily="18" charset="0"/>
              </a:rPr>
              <a:t> and the Italian waters of Lake Lugano are excluded from the territory of the State. </a:t>
            </a:r>
          </a:p>
        </p:txBody>
      </p:sp>
      <p:sp>
        <p:nvSpPr>
          <p:cNvPr id="4" name="Segnaposto piè di pagina 3">
            <a:extLst>
              <a:ext uri="{FF2B5EF4-FFF2-40B4-BE49-F238E27FC236}">
                <a16:creationId xmlns:a16="http://schemas.microsoft.com/office/drawing/2014/main" id="{F1A49D0D-B9A7-8780-DFA2-F088CC7579A2}"/>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ABF06F6A-4FEB-8E79-1C1C-6575EDD4F76F}"/>
              </a:ext>
            </a:extLst>
          </p:cNvPr>
          <p:cNvSpPr>
            <a:spLocks noGrp="1"/>
          </p:cNvSpPr>
          <p:nvPr>
            <p:ph type="sldNum" sz="quarter" idx="12"/>
          </p:nvPr>
        </p:nvSpPr>
        <p:spPr/>
        <p:txBody>
          <a:bodyPr/>
          <a:lstStyle/>
          <a:p>
            <a:fld id="{8C78715A-8BC9-47D3-917F-06D9AC818EBB}" type="slidenum">
              <a:rPr lang="it-IT" smtClean="0"/>
              <a:pPr/>
              <a:t>5</a:t>
            </a:fld>
            <a:endParaRPr lang="it-IT" dirty="0"/>
          </a:p>
        </p:txBody>
      </p:sp>
      <p:sp>
        <p:nvSpPr>
          <p:cNvPr id="7" name="Freccia circolare a destra 6">
            <a:extLst>
              <a:ext uri="{FF2B5EF4-FFF2-40B4-BE49-F238E27FC236}">
                <a16:creationId xmlns:a16="http://schemas.microsoft.com/office/drawing/2014/main" id="{519BF629-D109-D441-E756-EB344EC96A6F}"/>
              </a:ext>
            </a:extLst>
          </p:cNvPr>
          <p:cNvSpPr/>
          <p:nvPr/>
        </p:nvSpPr>
        <p:spPr>
          <a:xfrm>
            <a:off x="424543" y="5105400"/>
            <a:ext cx="849086" cy="1077686"/>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523422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9861B-9979-4739-0EA5-4741D501721F}"/>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DA43BE6B-BA6A-1640-E232-0C043FCA5031}"/>
              </a:ext>
            </a:extLst>
          </p:cNvPr>
          <p:cNvSpPr>
            <a:spLocks noGrp="1"/>
          </p:cNvSpPr>
          <p:nvPr>
            <p:ph type="title"/>
          </p:nvPr>
        </p:nvSpPr>
        <p:spPr>
          <a:xfrm>
            <a:off x="2063552" y="404664"/>
            <a:ext cx="8147248" cy="1154392"/>
          </a:xfrm>
        </p:spPr>
        <p:txBody>
          <a:bodyPr>
            <a:normAutofit/>
          </a:bodyPr>
          <a:lstStyle/>
          <a:p>
            <a:r>
              <a:rPr lang="it-IT" b="1" dirty="0" err="1"/>
              <a:t>Territorial</a:t>
            </a:r>
            <a:r>
              <a:rPr lang="it-IT" b="1" dirty="0"/>
              <a:t> </a:t>
            </a:r>
            <a:r>
              <a:rPr lang="it-IT" b="1" dirty="0" err="1"/>
              <a:t>prerequisites</a:t>
            </a:r>
            <a:endParaRPr lang="it-IT" b="1" dirty="0"/>
          </a:p>
        </p:txBody>
      </p:sp>
      <p:sp>
        <p:nvSpPr>
          <p:cNvPr id="3" name="Segnaposto contenuto 2">
            <a:extLst>
              <a:ext uri="{FF2B5EF4-FFF2-40B4-BE49-F238E27FC236}">
                <a16:creationId xmlns:a16="http://schemas.microsoft.com/office/drawing/2014/main" id="{F438FA17-1E40-3BC4-26D2-CB0AA77B022A}"/>
              </a:ext>
            </a:extLst>
          </p:cNvPr>
          <p:cNvSpPr>
            <a:spLocks noGrp="1"/>
          </p:cNvSpPr>
          <p:nvPr>
            <p:ph idx="1"/>
          </p:nvPr>
        </p:nvSpPr>
        <p:spPr>
          <a:xfrm>
            <a:off x="990600" y="1186543"/>
            <a:ext cx="9353872" cy="5338801"/>
          </a:xfrm>
        </p:spPr>
        <p:txBody>
          <a:bodyPr>
            <a:noAutofit/>
          </a:bodyPr>
          <a:lstStyle/>
          <a:p>
            <a:pPr algn="just"/>
            <a:r>
              <a:rPr lang="en-US" sz="1900" kern="100" dirty="0">
                <a:effectLst/>
                <a:ea typeface="Aptos" panose="020B0004020202020204" pitchFamily="34" charset="0"/>
                <a:cs typeface="Times New Roman" panose="02020603050405020304" pitchFamily="18" charset="0"/>
              </a:rPr>
              <a:t>The real and strictly territorial nature of value added tax means that the nationality, residence or domicile of the economic operator are not key factors defining the nature of the taxable person. It is indeed sufficient for an economic operator to engage in the supply of goods or services in the territory of the State in order that the economic operator and the transaction carried out may fall within the scope of application of VAT regulations. </a:t>
            </a:r>
          </a:p>
          <a:p>
            <a:pPr algn="just"/>
            <a:r>
              <a:rPr lang="en-US" sz="1900" kern="100" dirty="0">
                <a:ea typeface="Aptos" panose="020B0004020202020204" pitchFamily="34" charset="0"/>
                <a:cs typeface="Times New Roman" panose="02020603050405020304" pitchFamily="18" charset="0"/>
              </a:rPr>
              <a:t>S</a:t>
            </a:r>
            <a:r>
              <a:rPr lang="en-US" sz="1900" kern="100" dirty="0">
                <a:effectLst/>
                <a:ea typeface="Aptos" panose="020B0004020202020204" pitchFamily="34" charset="0"/>
                <a:cs typeface="Times New Roman" panose="02020603050405020304" pitchFamily="18" charset="0"/>
              </a:rPr>
              <a:t>upplies of goods and services must be “territorial”, meaning that they must take place in the territory of the State (as defined by the same regulations). </a:t>
            </a:r>
            <a:r>
              <a:rPr lang="en-US" sz="1900" u="sng" kern="100" dirty="0">
                <a:effectLst/>
                <a:ea typeface="Aptos" panose="020B0004020202020204" pitchFamily="34" charset="0"/>
                <a:cs typeface="Times New Roman" panose="02020603050405020304" pitchFamily="18" charset="0"/>
              </a:rPr>
              <a:t>But when is a transaction considered to be carried out in the territory of the State?</a:t>
            </a:r>
            <a:r>
              <a:rPr lang="en-US" sz="1900" kern="100" dirty="0">
                <a:effectLst/>
                <a:ea typeface="Aptos" panose="020B0004020202020204" pitchFamily="34" charset="0"/>
                <a:cs typeface="Times New Roman" panose="02020603050405020304" pitchFamily="18" charset="0"/>
              </a:rPr>
              <a:t> A distinction must be made depending on whether goods or services are supplied:</a:t>
            </a:r>
          </a:p>
          <a:p>
            <a:pPr lvl="1" algn="just">
              <a:buFont typeface="Courier New" panose="02070309020205020404" pitchFamily="49" charset="0"/>
              <a:buChar char="o"/>
            </a:pPr>
            <a:r>
              <a:rPr lang="en-US" sz="1900" b="1" kern="100" dirty="0">
                <a:ea typeface="Aptos" panose="020B0004020202020204" pitchFamily="34" charset="0"/>
                <a:cs typeface="Times New Roman" panose="02020603050405020304" pitchFamily="18" charset="0"/>
              </a:rPr>
              <a:t>Supplies of movable property</a:t>
            </a:r>
            <a:r>
              <a:rPr lang="en-US" sz="1900" kern="100" dirty="0">
                <a:ea typeface="Aptos" panose="020B0004020202020204" pitchFamily="34" charset="0"/>
                <a:cs typeface="Times New Roman" panose="02020603050405020304" pitchFamily="18" charset="0"/>
              </a:rPr>
              <a:t>: two factors are necessary (</a:t>
            </a:r>
            <a:r>
              <a:rPr lang="en-US" sz="1900" kern="100" dirty="0" err="1">
                <a:ea typeface="Aptos" panose="020B0004020202020204" pitchFamily="34" charset="0"/>
                <a:cs typeface="Times New Roman" panose="02020603050405020304" pitchFamily="18" charset="0"/>
              </a:rPr>
              <a:t>i</a:t>
            </a:r>
            <a:r>
              <a:rPr lang="en-US" sz="1900" kern="100" dirty="0">
                <a:ea typeface="Aptos" panose="020B0004020202020204" pitchFamily="34" charset="0"/>
                <a:cs typeface="Times New Roman" panose="02020603050405020304" pitchFamily="18" charset="0"/>
              </a:rPr>
              <a:t>) customs status of the goods and (ii) their physical presence in the territory of the State. These two conditions must be met at the time the transaction is carried out. A supply will be considered territorial if it pertains to domestic, EU or temporarily imported goods present in the territory of the State.</a:t>
            </a:r>
            <a:endParaRPr lang="en-US" sz="1900" kern="100" dirty="0">
              <a:effectLst/>
              <a:ea typeface="Aptos" panose="020B0004020202020204" pitchFamily="34" charset="0"/>
              <a:cs typeface="Times New Roman" panose="02020603050405020304" pitchFamily="18" charset="0"/>
            </a:endParaRPr>
          </a:p>
        </p:txBody>
      </p:sp>
      <p:sp>
        <p:nvSpPr>
          <p:cNvPr id="4" name="Segnaposto piè di pagina 3">
            <a:extLst>
              <a:ext uri="{FF2B5EF4-FFF2-40B4-BE49-F238E27FC236}">
                <a16:creationId xmlns:a16="http://schemas.microsoft.com/office/drawing/2014/main" id="{0638AEB1-D7BD-D780-C55A-D27478EC1A57}"/>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4DAB614D-95EA-D3A8-F75F-F543B0F1DEBB}"/>
              </a:ext>
            </a:extLst>
          </p:cNvPr>
          <p:cNvSpPr>
            <a:spLocks noGrp="1"/>
          </p:cNvSpPr>
          <p:nvPr>
            <p:ph type="sldNum" sz="quarter" idx="12"/>
          </p:nvPr>
        </p:nvSpPr>
        <p:spPr/>
        <p:txBody>
          <a:bodyPr/>
          <a:lstStyle/>
          <a:p>
            <a:fld id="{8C78715A-8BC9-47D3-917F-06D9AC818EBB}" type="slidenum">
              <a:rPr lang="it-IT" smtClean="0"/>
              <a:pPr/>
              <a:t>6</a:t>
            </a:fld>
            <a:endParaRPr lang="it-IT" dirty="0"/>
          </a:p>
        </p:txBody>
      </p:sp>
    </p:spTree>
    <p:extLst>
      <p:ext uri="{BB962C8B-B14F-4D97-AF65-F5344CB8AC3E}">
        <p14:creationId xmlns:p14="http://schemas.microsoft.com/office/powerpoint/2010/main" val="4167510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69A31-3CA1-340D-900D-3F5DB41FA30B}"/>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FA526562-2FC3-C4A2-F64E-29822F964A5D}"/>
              </a:ext>
            </a:extLst>
          </p:cNvPr>
          <p:cNvSpPr>
            <a:spLocks noGrp="1"/>
          </p:cNvSpPr>
          <p:nvPr>
            <p:ph type="title"/>
          </p:nvPr>
        </p:nvSpPr>
        <p:spPr>
          <a:xfrm>
            <a:off x="2063552" y="404664"/>
            <a:ext cx="8147248" cy="1154392"/>
          </a:xfrm>
        </p:spPr>
        <p:txBody>
          <a:bodyPr>
            <a:normAutofit/>
          </a:bodyPr>
          <a:lstStyle/>
          <a:p>
            <a:r>
              <a:rPr lang="it-IT" b="1" dirty="0" err="1"/>
              <a:t>Territorial</a:t>
            </a:r>
            <a:r>
              <a:rPr lang="it-IT" b="1" dirty="0"/>
              <a:t> </a:t>
            </a:r>
            <a:r>
              <a:rPr lang="it-IT" b="1" dirty="0" err="1"/>
              <a:t>prerequisites</a:t>
            </a:r>
            <a:endParaRPr lang="it-IT" b="1" dirty="0"/>
          </a:p>
        </p:txBody>
      </p:sp>
      <p:sp>
        <p:nvSpPr>
          <p:cNvPr id="3" name="Segnaposto contenuto 2">
            <a:extLst>
              <a:ext uri="{FF2B5EF4-FFF2-40B4-BE49-F238E27FC236}">
                <a16:creationId xmlns:a16="http://schemas.microsoft.com/office/drawing/2014/main" id="{8990A824-F3CF-6A96-4D20-47EA80F1F53C}"/>
              </a:ext>
            </a:extLst>
          </p:cNvPr>
          <p:cNvSpPr>
            <a:spLocks noGrp="1"/>
          </p:cNvSpPr>
          <p:nvPr>
            <p:ph idx="1"/>
          </p:nvPr>
        </p:nvSpPr>
        <p:spPr>
          <a:xfrm>
            <a:off x="990600" y="1186543"/>
            <a:ext cx="9353872" cy="5338801"/>
          </a:xfrm>
        </p:spPr>
        <p:txBody>
          <a:bodyPr>
            <a:noAutofit/>
          </a:bodyPr>
          <a:lstStyle/>
          <a:p>
            <a:pPr lvl="1" algn="just">
              <a:buFont typeface="Courier New" panose="02070309020205020404" pitchFamily="49" charset="0"/>
              <a:buChar char="o"/>
            </a:pPr>
            <a:r>
              <a:rPr lang="en-US" sz="1900" b="1" kern="100" dirty="0">
                <a:ea typeface="Aptos" panose="020B0004020202020204" pitchFamily="34" charset="0"/>
                <a:cs typeface="Times New Roman" panose="02020603050405020304" pitchFamily="18" charset="0"/>
              </a:rPr>
              <a:t>Supplies of immovable property</a:t>
            </a:r>
            <a:r>
              <a:rPr lang="en-US" sz="1900" kern="100" dirty="0">
                <a:ea typeface="Aptos" panose="020B0004020202020204" pitchFamily="34" charset="0"/>
                <a:cs typeface="Times New Roman" panose="02020603050405020304" pitchFamily="18" charset="0"/>
              </a:rPr>
              <a:t>: these supplies are considered to take place in the territory of the State if they pertain to immovable property located in that territory;</a:t>
            </a:r>
          </a:p>
          <a:p>
            <a:pPr marL="457200" lvl="1" indent="0" algn="just">
              <a:buNone/>
            </a:pPr>
            <a:endParaRPr lang="en-US" sz="1900" kern="100" dirty="0">
              <a:ea typeface="Aptos" panose="020B0004020202020204" pitchFamily="34" charset="0"/>
              <a:cs typeface="Times New Roman" panose="02020603050405020304" pitchFamily="18" charset="0"/>
            </a:endParaRPr>
          </a:p>
          <a:p>
            <a:pPr lvl="1" algn="just">
              <a:buFont typeface="Courier New" panose="02070309020205020404" pitchFamily="49" charset="0"/>
              <a:buChar char="o"/>
            </a:pPr>
            <a:r>
              <a:rPr lang="en-US" sz="1900" b="1" kern="100" dirty="0">
                <a:ea typeface="Aptos" panose="020B0004020202020204" pitchFamily="34" charset="0"/>
                <a:cs typeface="Times New Roman" panose="02020603050405020304" pitchFamily="18" charset="0"/>
              </a:rPr>
              <a:t>S</a:t>
            </a:r>
            <a:r>
              <a:rPr lang="en-US" sz="1900" b="1" kern="100" dirty="0">
                <a:effectLst/>
                <a:ea typeface="Aptos" panose="020B0004020202020204" pitchFamily="34" charset="0"/>
                <a:cs typeface="Times New Roman" panose="02020603050405020304" pitchFamily="18" charset="0"/>
              </a:rPr>
              <a:t>upply of services </a:t>
            </a:r>
            <a:r>
              <a:rPr lang="en-US" sz="1900" kern="100" dirty="0">
                <a:effectLst/>
                <a:ea typeface="Aptos" panose="020B0004020202020204" pitchFamily="34" charset="0"/>
                <a:cs typeface="Times New Roman" panose="02020603050405020304" pitchFamily="18" charset="0"/>
              </a:rPr>
              <a:t>(</a:t>
            </a:r>
            <a:r>
              <a:rPr lang="it-IT" sz="1800" i="0" u="none" strike="noStrike" baseline="0" dirty="0"/>
              <a:t>Directive 2008/8/CE )</a:t>
            </a:r>
            <a:r>
              <a:rPr lang="en-US" sz="1900" kern="100" dirty="0">
                <a:effectLst/>
                <a:ea typeface="Aptos" panose="020B0004020202020204" pitchFamily="34" charset="0"/>
                <a:cs typeface="Times New Roman" panose="02020603050405020304" pitchFamily="18" charset="0"/>
              </a:rPr>
              <a:t>: for the purpose of determining the territoriality of services, a distinction must be made depending on whether the services are supplied to taxable persons or non-taxable persons. It is necessary the distinction between:</a:t>
            </a:r>
          </a:p>
          <a:p>
            <a:pPr marL="457200" lvl="1" indent="0" algn="just">
              <a:buNone/>
            </a:pPr>
            <a:r>
              <a:rPr lang="en-US" sz="1900" kern="100" dirty="0">
                <a:ea typeface="Aptos" panose="020B0004020202020204" pitchFamily="34" charset="0"/>
                <a:cs typeface="Times New Roman" panose="02020603050405020304" pitchFamily="18" charset="0"/>
              </a:rPr>
              <a:t>	1) </a:t>
            </a:r>
            <a:r>
              <a:rPr lang="en-US" sz="1900" b="1" kern="100" dirty="0">
                <a:ea typeface="Aptos" panose="020B0004020202020204" pitchFamily="34" charset="0"/>
                <a:cs typeface="Times New Roman" panose="02020603050405020304" pitchFamily="18" charset="0"/>
              </a:rPr>
              <a:t>Origin principle</a:t>
            </a:r>
            <a:r>
              <a:rPr lang="en-US" sz="1900" kern="100" dirty="0">
                <a:ea typeface="Aptos" panose="020B0004020202020204" pitchFamily="34" charset="0"/>
                <a:cs typeface="Times New Roman" panose="02020603050405020304" pitchFamily="18" charset="0"/>
              </a:rPr>
              <a:t>: taxation according to the country of origin for transactions carried out with final consumers (so-called Business to Consumer transactions; </a:t>
            </a:r>
            <a:r>
              <a:rPr lang="en-US" sz="1900" b="1" kern="100" dirty="0">
                <a:ea typeface="Aptos" panose="020B0004020202020204" pitchFamily="34" charset="0"/>
                <a:cs typeface="Times New Roman" panose="02020603050405020304" pitchFamily="18" charset="0"/>
              </a:rPr>
              <a:t>B2C</a:t>
            </a:r>
            <a:r>
              <a:rPr lang="en-US" sz="1900" kern="100" dirty="0">
                <a:ea typeface="Aptos" panose="020B0004020202020204" pitchFamily="34" charset="0"/>
                <a:cs typeface="Times New Roman" panose="02020603050405020304" pitchFamily="18" charset="0"/>
              </a:rPr>
              <a:t>). In this hypothesis, the service provider normally applies the tax regardless of the Member State in which the goods will be placed; </a:t>
            </a:r>
          </a:p>
          <a:p>
            <a:pPr marL="457200" lvl="1" indent="0" algn="just">
              <a:buNone/>
            </a:pPr>
            <a:r>
              <a:rPr lang="en-US" sz="1900" kern="100" dirty="0">
                <a:ea typeface="Aptos" panose="020B0004020202020204" pitchFamily="34" charset="0"/>
                <a:cs typeface="Times New Roman" panose="02020603050405020304" pitchFamily="18" charset="0"/>
              </a:rPr>
              <a:t>	2) </a:t>
            </a:r>
            <a:r>
              <a:rPr lang="en-US" sz="1900" b="1" kern="100" dirty="0">
                <a:ea typeface="Aptos" panose="020B0004020202020204" pitchFamily="34" charset="0"/>
                <a:cs typeface="Times New Roman" panose="02020603050405020304" pitchFamily="18" charset="0"/>
              </a:rPr>
              <a:t>Destination principle</a:t>
            </a:r>
            <a:r>
              <a:rPr lang="en-US" sz="1900" kern="100" dirty="0">
                <a:ea typeface="Aptos" panose="020B0004020202020204" pitchFamily="34" charset="0"/>
                <a:cs typeface="Times New Roman" panose="02020603050405020304" pitchFamily="18" charset="0"/>
              </a:rPr>
              <a:t>: taxation according to the country of destination for trade between VAT taxable persons (so-called Business to Business transactions; </a:t>
            </a:r>
            <a:r>
              <a:rPr lang="en-US" sz="1900" b="1" kern="100" dirty="0">
                <a:ea typeface="Aptos" panose="020B0004020202020204" pitchFamily="34" charset="0"/>
                <a:cs typeface="Times New Roman" panose="02020603050405020304" pitchFamily="18" charset="0"/>
              </a:rPr>
              <a:t>B2B</a:t>
            </a:r>
            <a:r>
              <a:rPr lang="en-US" sz="1900" kern="100" dirty="0">
                <a:ea typeface="Aptos" panose="020B0004020202020204" pitchFamily="34" charset="0"/>
                <a:cs typeface="Times New Roman" panose="02020603050405020304" pitchFamily="18" charset="0"/>
              </a:rPr>
              <a:t>). In this hypothesis, the service provider does not apply the tax</a:t>
            </a:r>
            <a:endParaRPr lang="en-US" sz="1900" kern="100" dirty="0">
              <a:effectLst/>
              <a:ea typeface="Aptos" panose="020B0004020202020204" pitchFamily="34" charset="0"/>
              <a:cs typeface="Times New Roman" panose="02020603050405020304" pitchFamily="18" charset="0"/>
            </a:endParaRPr>
          </a:p>
        </p:txBody>
      </p:sp>
      <p:sp>
        <p:nvSpPr>
          <p:cNvPr id="4" name="Segnaposto piè di pagina 3">
            <a:extLst>
              <a:ext uri="{FF2B5EF4-FFF2-40B4-BE49-F238E27FC236}">
                <a16:creationId xmlns:a16="http://schemas.microsoft.com/office/drawing/2014/main" id="{8740C549-35E4-BE75-8AD8-1FDC8BFE96C7}"/>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68323235-E5C6-AD8E-9EED-E4C62D8DE05F}"/>
              </a:ext>
            </a:extLst>
          </p:cNvPr>
          <p:cNvSpPr>
            <a:spLocks noGrp="1"/>
          </p:cNvSpPr>
          <p:nvPr>
            <p:ph type="sldNum" sz="quarter" idx="12"/>
          </p:nvPr>
        </p:nvSpPr>
        <p:spPr/>
        <p:txBody>
          <a:bodyPr/>
          <a:lstStyle/>
          <a:p>
            <a:fld id="{8C78715A-8BC9-47D3-917F-06D9AC818EBB}" type="slidenum">
              <a:rPr lang="it-IT" smtClean="0"/>
              <a:pPr/>
              <a:t>7</a:t>
            </a:fld>
            <a:endParaRPr lang="it-IT" dirty="0"/>
          </a:p>
        </p:txBody>
      </p:sp>
    </p:spTree>
    <p:extLst>
      <p:ext uri="{BB962C8B-B14F-4D97-AF65-F5344CB8AC3E}">
        <p14:creationId xmlns:p14="http://schemas.microsoft.com/office/powerpoint/2010/main" val="1261281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18441-C817-4338-0B92-B5431FB701A4}"/>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4D56B5D8-E54F-435B-E881-E88CD88E76C2}"/>
              </a:ext>
            </a:extLst>
          </p:cNvPr>
          <p:cNvSpPr>
            <a:spLocks noGrp="1"/>
          </p:cNvSpPr>
          <p:nvPr>
            <p:ph type="title"/>
          </p:nvPr>
        </p:nvSpPr>
        <p:spPr>
          <a:xfrm>
            <a:off x="2063552" y="404664"/>
            <a:ext cx="8147248" cy="1154392"/>
          </a:xfrm>
        </p:spPr>
        <p:txBody>
          <a:bodyPr>
            <a:normAutofit/>
          </a:bodyPr>
          <a:lstStyle/>
          <a:p>
            <a:r>
              <a:rPr lang="it-IT" b="1" dirty="0" err="1"/>
              <a:t>Different</a:t>
            </a:r>
            <a:r>
              <a:rPr lang="it-IT" b="1" dirty="0"/>
              <a:t> </a:t>
            </a:r>
            <a:r>
              <a:rPr lang="it-IT" b="1" dirty="0" err="1"/>
              <a:t>operations</a:t>
            </a:r>
            <a:endParaRPr lang="it-IT" b="1" dirty="0"/>
          </a:p>
        </p:txBody>
      </p:sp>
      <p:sp>
        <p:nvSpPr>
          <p:cNvPr id="3" name="Segnaposto contenuto 2">
            <a:extLst>
              <a:ext uri="{FF2B5EF4-FFF2-40B4-BE49-F238E27FC236}">
                <a16:creationId xmlns:a16="http://schemas.microsoft.com/office/drawing/2014/main" id="{15BFCDF7-6C9A-A602-49B0-0E16F9A5068A}"/>
              </a:ext>
            </a:extLst>
          </p:cNvPr>
          <p:cNvSpPr>
            <a:spLocks noGrp="1"/>
          </p:cNvSpPr>
          <p:nvPr>
            <p:ph idx="1"/>
          </p:nvPr>
        </p:nvSpPr>
        <p:spPr>
          <a:xfrm>
            <a:off x="990600" y="1186543"/>
            <a:ext cx="9353872" cy="5338801"/>
          </a:xfrm>
        </p:spPr>
        <p:txBody>
          <a:bodyPr>
            <a:noAutofit/>
          </a:bodyPr>
          <a:lstStyle/>
          <a:p>
            <a:pPr algn="just"/>
            <a:r>
              <a:rPr lang="en-US" sz="1900" kern="100" dirty="0">
                <a:effectLst/>
                <a:ea typeface="Aptos" panose="020B0004020202020204" pitchFamily="34" charset="0"/>
                <a:cs typeface="Times New Roman" panose="02020603050405020304" pitchFamily="18" charset="0"/>
              </a:rPr>
              <a:t> Depending on their treatment for VAT purposes, transactions can be:         </a:t>
            </a:r>
          </a:p>
          <a:p>
            <a:pPr lvl="1" algn="just">
              <a:buFont typeface="Courier New" panose="02070309020205020404" pitchFamily="49" charset="0"/>
              <a:buChar char="o"/>
            </a:pPr>
            <a:r>
              <a:rPr lang="en-US" b="1" kern="100" dirty="0">
                <a:effectLst/>
                <a:ea typeface="Aptos" panose="020B0004020202020204" pitchFamily="34" charset="0"/>
                <a:cs typeface="Times New Roman" panose="02020603050405020304" pitchFamily="18" charset="0"/>
              </a:rPr>
              <a:t>taxable</a:t>
            </a:r>
            <a:r>
              <a:rPr lang="en-US" kern="100" dirty="0">
                <a:effectLst/>
                <a:ea typeface="Aptos" panose="020B0004020202020204" pitchFamily="34" charset="0"/>
                <a:cs typeface="Times New Roman" panose="02020603050405020304" pitchFamily="18" charset="0"/>
              </a:rPr>
              <a:t>: when they meet all the prerequisites mentioned above. Therefore, they must be taxed, contribute to the turnover and generate invoicing, registration and reporting obligations. There is the right to deduct;</a:t>
            </a:r>
          </a:p>
          <a:p>
            <a:pPr lvl="1" algn="just">
              <a:buFont typeface="Courier New" panose="02070309020205020404" pitchFamily="49" charset="0"/>
              <a:buChar char="o"/>
            </a:pPr>
            <a:r>
              <a:rPr lang="en-US" b="1" kern="100" dirty="0">
                <a:effectLst/>
                <a:ea typeface="Aptos" panose="020B0004020202020204" pitchFamily="34" charset="0"/>
                <a:cs typeface="Times New Roman" panose="02020603050405020304" pitchFamily="18" charset="0"/>
              </a:rPr>
              <a:t>non-taxable</a:t>
            </a:r>
            <a:r>
              <a:rPr lang="en-US" kern="100" dirty="0">
                <a:effectLst/>
                <a:ea typeface="Aptos" panose="020B0004020202020204" pitchFamily="34" charset="0"/>
                <a:cs typeface="Times New Roman" panose="02020603050405020304" pitchFamily="18" charset="0"/>
              </a:rPr>
              <a:t>: when they refer to transactions of international export of goods and supply of services. While they do not cause VAT to be applicable, they nonetheless give rise to invoicing, registration and reporting obligations (for the purpose of monitoring and controlling such transactions). There is the right to deduct;</a:t>
            </a:r>
          </a:p>
          <a:p>
            <a:pPr lvl="1" algn="just">
              <a:buFont typeface="Courier New" panose="02070309020205020404" pitchFamily="49" charset="0"/>
              <a:buChar char="o"/>
            </a:pPr>
            <a:r>
              <a:rPr lang="en-US" b="1" kern="100" dirty="0">
                <a:effectLst/>
                <a:ea typeface="Aptos" panose="020B0004020202020204" pitchFamily="34" charset="0"/>
                <a:cs typeface="Times New Roman" panose="02020603050405020304" pitchFamily="18" charset="0"/>
              </a:rPr>
              <a:t>exempt</a:t>
            </a:r>
            <a:r>
              <a:rPr lang="en-US" kern="100" dirty="0">
                <a:effectLst/>
                <a:ea typeface="Aptos" panose="020B0004020202020204" pitchFamily="34" charset="0"/>
                <a:cs typeface="Times New Roman" panose="02020603050405020304" pitchFamily="18" charset="0"/>
              </a:rPr>
              <a:t>: when they meet the three prerequisites but are considered not subject to the tax under express regulatory provisions. They give rise, except in certain cases, to invoicing, registration and reporting obligations. There isn’t the right to deduct;</a:t>
            </a:r>
          </a:p>
          <a:p>
            <a:pPr lvl="1" algn="just">
              <a:buFont typeface="Courier New" panose="02070309020205020404" pitchFamily="49" charset="0"/>
              <a:buChar char="o"/>
            </a:pPr>
            <a:r>
              <a:rPr lang="en-US" b="1" kern="100" dirty="0">
                <a:effectLst/>
                <a:ea typeface="Aptos" panose="020B0004020202020204" pitchFamily="34" charset="0"/>
                <a:cs typeface="Times New Roman" panose="02020603050405020304" pitchFamily="18" charset="0"/>
              </a:rPr>
              <a:t>excluded</a:t>
            </a:r>
            <a:r>
              <a:rPr lang="en-US" kern="100" dirty="0">
                <a:effectLst/>
                <a:ea typeface="Aptos" panose="020B0004020202020204" pitchFamily="34" charset="0"/>
                <a:cs typeface="Times New Roman" panose="02020603050405020304" pitchFamily="18" charset="0"/>
              </a:rPr>
              <a:t>: these include transactions that are not relevant for the purposes of VAT either because they lack one of the prerequisites or because they are excluded under express regulatory provisions. Generally, no formalities are required to be discharged.</a:t>
            </a:r>
          </a:p>
        </p:txBody>
      </p:sp>
      <p:sp>
        <p:nvSpPr>
          <p:cNvPr id="4" name="Segnaposto piè di pagina 3">
            <a:extLst>
              <a:ext uri="{FF2B5EF4-FFF2-40B4-BE49-F238E27FC236}">
                <a16:creationId xmlns:a16="http://schemas.microsoft.com/office/drawing/2014/main" id="{C5882998-2308-0D8F-3A43-5A982753F3A3}"/>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8CF93720-F193-453A-DA43-5CD3E632B618}"/>
              </a:ext>
            </a:extLst>
          </p:cNvPr>
          <p:cNvSpPr>
            <a:spLocks noGrp="1"/>
          </p:cNvSpPr>
          <p:nvPr>
            <p:ph type="sldNum" sz="quarter" idx="12"/>
          </p:nvPr>
        </p:nvSpPr>
        <p:spPr/>
        <p:txBody>
          <a:bodyPr/>
          <a:lstStyle/>
          <a:p>
            <a:fld id="{8C78715A-8BC9-47D3-917F-06D9AC818EBB}" type="slidenum">
              <a:rPr lang="it-IT" smtClean="0"/>
              <a:pPr/>
              <a:t>8</a:t>
            </a:fld>
            <a:endParaRPr lang="it-IT" dirty="0"/>
          </a:p>
        </p:txBody>
      </p:sp>
    </p:spTree>
    <p:extLst>
      <p:ext uri="{BB962C8B-B14F-4D97-AF65-F5344CB8AC3E}">
        <p14:creationId xmlns:p14="http://schemas.microsoft.com/office/powerpoint/2010/main" val="2449396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2074A-0CF8-4425-1CB2-E92D617D1969}"/>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C733AD79-1C93-413F-153B-7B45833294B8}"/>
              </a:ext>
            </a:extLst>
          </p:cNvPr>
          <p:cNvSpPr>
            <a:spLocks noGrp="1"/>
          </p:cNvSpPr>
          <p:nvPr>
            <p:ph type="title"/>
          </p:nvPr>
        </p:nvSpPr>
        <p:spPr>
          <a:xfrm>
            <a:off x="2063552" y="404664"/>
            <a:ext cx="8147248" cy="1154392"/>
          </a:xfrm>
        </p:spPr>
        <p:txBody>
          <a:bodyPr>
            <a:normAutofit/>
          </a:bodyPr>
          <a:lstStyle/>
          <a:p>
            <a:r>
              <a:rPr lang="it-IT" b="1" dirty="0" err="1"/>
              <a:t>Determination</a:t>
            </a:r>
            <a:r>
              <a:rPr lang="it-IT" b="1" dirty="0"/>
              <a:t> of the tax</a:t>
            </a:r>
            <a:endParaRPr lang="it-IT" dirty="0"/>
          </a:p>
        </p:txBody>
      </p:sp>
      <p:sp>
        <p:nvSpPr>
          <p:cNvPr id="3" name="Segnaposto contenuto 2">
            <a:extLst>
              <a:ext uri="{FF2B5EF4-FFF2-40B4-BE49-F238E27FC236}">
                <a16:creationId xmlns:a16="http://schemas.microsoft.com/office/drawing/2014/main" id="{500A61D8-7A90-7598-184D-D666CBBF7056}"/>
              </a:ext>
            </a:extLst>
          </p:cNvPr>
          <p:cNvSpPr>
            <a:spLocks noGrp="1"/>
          </p:cNvSpPr>
          <p:nvPr>
            <p:ph idx="1"/>
          </p:nvPr>
        </p:nvSpPr>
        <p:spPr>
          <a:xfrm>
            <a:off x="990600" y="1186543"/>
            <a:ext cx="9353872" cy="5338801"/>
          </a:xfrm>
        </p:spPr>
        <p:txBody>
          <a:bodyPr>
            <a:normAutofit fontScale="85000" lnSpcReduction="10000"/>
          </a:bodyPr>
          <a:lstStyle/>
          <a:p>
            <a:pPr marL="0" indent="0" algn="just">
              <a:buNone/>
            </a:pPr>
            <a:endParaRPr lang="en-US" dirty="0">
              <a:sym typeface="Wingdings" pitchFamily="2" charset="2"/>
            </a:endParaRPr>
          </a:p>
          <a:p>
            <a:pPr algn="just"/>
            <a:r>
              <a:rPr lang="en-US" dirty="0">
                <a:sym typeface="Wingdings" pitchFamily="2" charset="2"/>
              </a:rPr>
              <a:t>Businesses and self-employed individuals charge VAT on the goods and services they supply. The purchaser of the goods or the recipient of the service is then required to pay the price plus VAT as applicable. However, purchasers who are themselves business owners or self-employed individuals will be able to deduct the VAT they paid (i.e. input VAT) from the VAT they charged on their sales or services (i.e. output VAT).</a:t>
            </a:r>
          </a:p>
          <a:p>
            <a:pPr algn="just"/>
            <a:r>
              <a:rPr lang="en-US" dirty="0">
                <a:sym typeface="Wingdings" pitchFamily="2" charset="2"/>
              </a:rPr>
              <a:t>In practice, each professional economic operator (whether an entrepreneur or self-employed individual) that qualifies as a (formal) taxable person periodically pays VAT due to the Revenue Agency based on the difference between input VAT and output VAT.</a:t>
            </a:r>
          </a:p>
          <a:p>
            <a:pPr algn="just"/>
            <a:r>
              <a:rPr lang="en-US" sz="2000" kern="100" dirty="0">
                <a:effectLst/>
                <a:ea typeface="Aptos" panose="020B0004020202020204" pitchFamily="34" charset="0"/>
                <a:cs typeface="Times New Roman" panose="02020603050405020304" pitchFamily="18" charset="0"/>
              </a:rPr>
              <a:t>Final consumers, on the other hand, do not have the option of deducting the VAT they paid on their purchases and, as such, are the real party impacted by such tax.</a:t>
            </a:r>
          </a:p>
          <a:p>
            <a:pPr algn="just"/>
            <a:r>
              <a:rPr lang="en-US" sz="2000" kern="100" dirty="0">
                <a:effectLst/>
                <a:ea typeface="Aptos" panose="020B0004020202020204" pitchFamily="34" charset="0"/>
                <a:cs typeface="Times New Roman" panose="02020603050405020304" pitchFamily="18" charset="0"/>
              </a:rPr>
              <a:t>It should be noted that the amount of the tax is not determined during the last step, but rather it is paid in advance by the taxable persons, whether businesses or self-employed individuals, along the production-distribution cycle of goods and services. The final tax burden on the goods or services is independent of the number of intermediate steps, and therefore VAT does not alter market and distribution rules. In principle, since VAT has an impact on the final consumer, it should be collected by the State where consumption takes place.</a:t>
            </a:r>
          </a:p>
          <a:p>
            <a:pPr algn="just"/>
            <a:endParaRPr lang="en-US" dirty="0">
              <a:sym typeface="Wingdings" pitchFamily="2" charset="2"/>
            </a:endParaRPr>
          </a:p>
        </p:txBody>
      </p:sp>
      <p:sp>
        <p:nvSpPr>
          <p:cNvPr id="4" name="Segnaposto piè di pagina 3">
            <a:extLst>
              <a:ext uri="{FF2B5EF4-FFF2-40B4-BE49-F238E27FC236}">
                <a16:creationId xmlns:a16="http://schemas.microsoft.com/office/drawing/2014/main" id="{B921A529-7C4E-B596-0480-664BFF529B02}"/>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9FC2DAA1-F07D-8A96-A51F-6955287CF324}"/>
              </a:ext>
            </a:extLst>
          </p:cNvPr>
          <p:cNvSpPr>
            <a:spLocks noGrp="1"/>
          </p:cNvSpPr>
          <p:nvPr>
            <p:ph type="sldNum" sz="quarter" idx="12"/>
          </p:nvPr>
        </p:nvSpPr>
        <p:spPr/>
        <p:txBody>
          <a:bodyPr/>
          <a:lstStyle/>
          <a:p>
            <a:fld id="{8C78715A-8BC9-47D3-917F-06D9AC818EBB}" type="slidenum">
              <a:rPr lang="it-IT" smtClean="0"/>
              <a:pPr/>
              <a:t>9</a:t>
            </a:fld>
            <a:endParaRPr lang="it-IT" dirty="0"/>
          </a:p>
        </p:txBody>
      </p:sp>
    </p:spTree>
    <p:extLst>
      <p:ext uri="{BB962C8B-B14F-4D97-AF65-F5344CB8AC3E}">
        <p14:creationId xmlns:p14="http://schemas.microsoft.com/office/powerpoint/2010/main" val="413183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28D59-4129-3AB9-FF8B-25E4A7B77FA0}"/>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03776F64-1945-9C7A-7352-D2FAB937360C}"/>
              </a:ext>
            </a:extLst>
          </p:cNvPr>
          <p:cNvSpPr>
            <a:spLocks noGrp="1"/>
          </p:cNvSpPr>
          <p:nvPr>
            <p:ph type="title"/>
          </p:nvPr>
        </p:nvSpPr>
        <p:spPr>
          <a:xfrm>
            <a:off x="2063552" y="404664"/>
            <a:ext cx="8147248" cy="1154392"/>
          </a:xfrm>
        </p:spPr>
        <p:txBody>
          <a:bodyPr>
            <a:normAutofit/>
          </a:bodyPr>
          <a:lstStyle/>
          <a:p>
            <a:r>
              <a:rPr lang="it-IT" b="1" dirty="0" err="1"/>
              <a:t>Example</a:t>
            </a:r>
            <a:endParaRPr lang="it-IT" dirty="0"/>
          </a:p>
        </p:txBody>
      </p:sp>
      <p:sp>
        <p:nvSpPr>
          <p:cNvPr id="3" name="Segnaposto contenuto 2">
            <a:extLst>
              <a:ext uri="{FF2B5EF4-FFF2-40B4-BE49-F238E27FC236}">
                <a16:creationId xmlns:a16="http://schemas.microsoft.com/office/drawing/2014/main" id="{C4650A96-2D0C-E2C3-98C3-5B4E421F2423}"/>
              </a:ext>
            </a:extLst>
          </p:cNvPr>
          <p:cNvSpPr>
            <a:spLocks noGrp="1"/>
          </p:cNvSpPr>
          <p:nvPr>
            <p:ph idx="1"/>
          </p:nvPr>
        </p:nvSpPr>
        <p:spPr>
          <a:xfrm>
            <a:off x="990600" y="1186543"/>
            <a:ext cx="9353872" cy="5338801"/>
          </a:xfrm>
        </p:spPr>
        <p:txBody>
          <a:bodyPr>
            <a:normAutofit fontScale="70000" lnSpcReduction="20000"/>
          </a:bodyPr>
          <a:lstStyle/>
          <a:p>
            <a:pPr algn="just"/>
            <a:endParaRPr lang="en-US" sz="2700" b="1" u="sng" dirty="0">
              <a:sym typeface="Wingdings" pitchFamily="2" charset="2"/>
            </a:endParaRPr>
          </a:p>
          <a:p>
            <a:pPr algn="just"/>
            <a:endParaRPr lang="en-US" sz="2700" b="1" u="sng" dirty="0">
              <a:sym typeface="Wingdings" pitchFamily="2" charset="2"/>
            </a:endParaRPr>
          </a:p>
          <a:p>
            <a:pPr algn="just"/>
            <a:r>
              <a:rPr lang="en-US" sz="2700" b="1" u="sng" dirty="0">
                <a:sym typeface="Wingdings" pitchFamily="2" charset="2"/>
              </a:rPr>
              <a:t>Trader A</a:t>
            </a:r>
            <a:r>
              <a:rPr lang="en-US" sz="2700" dirty="0">
                <a:sym typeface="Wingdings" pitchFamily="2" charset="2"/>
              </a:rPr>
              <a:t> (manufacturer) sells to </a:t>
            </a:r>
            <a:r>
              <a:rPr lang="en-US" sz="2700" b="1" u="sng" dirty="0">
                <a:sym typeface="Wingdings" pitchFamily="2" charset="2"/>
              </a:rPr>
              <a:t>Trader B</a:t>
            </a:r>
            <a:r>
              <a:rPr lang="en-US" sz="2700" dirty="0">
                <a:sym typeface="Wingdings" pitchFamily="2" charset="2"/>
              </a:rPr>
              <a:t> (retailer) some shoes. The cost is € 5.000 + VAT (22% = € 1.100; OUTPUT VAT). The total amount paid by Trader B is € 6.100.</a:t>
            </a:r>
          </a:p>
          <a:p>
            <a:pPr marL="0" indent="0" algn="just">
              <a:buNone/>
            </a:pPr>
            <a:r>
              <a:rPr lang="en-US" sz="2700" b="1" dirty="0">
                <a:sym typeface="Wingdings" pitchFamily="2" charset="2"/>
              </a:rPr>
              <a:t>	</a:t>
            </a:r>
            <a:r>
              <a:rPr lang="en-US" sz="2700" b="1" u="sng" dirty="0">
                <a:sym typeface="Wingdings" pitchFamily="2" charset="2"/>
              </a:rPr>
              <a:t>Trader A</a:t>
            </a:r>
            <a:r>
              <a:rPr lang="en-US" sz="2700" dirty="0">
                <a:sym typeface="Wingdings" pitchFamily="2" charset="2"/>
              </a:rPr>
              <a:t> has to pay to the Treasury € 1.100 (VAT paid by Trader B). </a:t>
            </a:r>
          </a:p>
          <a:p>
            <a:pPr marL="0" indent="0" algn="just">
              <a:buNone/>
            </a:pPr>
            <a:r>
              <a:rPr lang="en-US" sz="2700" dirty="0">
                <a:sym typeface="Wingdings" pitchFamily="2" charset="2"/>
              </a:rPr>
              <a:t>	No right to deduct, because there is no INPUT VAT paid by Trader A.</a:t>
            </a:r>
            <a:endParaRPr lang="en-US" sz="2700" b="1" u="sng" dirty="0">
              <a:sym typeface="Wingdings" pitchFamily="2" charset="2"/>
            </a:endParaRPr>
          </a:p>
          <a:p>
            <a:pPr marL="0" indent="0" algn="just">
              <a:buNone/>
            </a:pPr>
            <a:endParaRPr lang="en-US" sz="2700" dirty="0">
              <a:sym typeface="Wingdings" pitchFamily="2" charset="2"/>
            </a:endParaRPr>
          </a:p>
          <a:p>
            <a:pPr algn="just"/>
            <a:r>
              <a:rPr lang="en-US" sz="2700" b="1" u="sng" dirty="0">
                <a:sym typeface="Wingdings" pitchFamily="2" charset="2"/>
              </a:rPr>
              <a:t>Trader B</a:t>
            </a:r>
            <a:r>
              <a:rPr lang="en-US" sz="2700" dirty="0">
                <a:sym typeface="Wingdings" pitchFamily="2" charset="2"/>
              </a:rPr>
              <a:t> sell to </a:t>
            </a:r>
            <a:r>
              <a:rPr lang="en-US" sz="2700" b="1" u="sng" dirty="0">
                <a:sym typeface="Wingdings" pitchFamily="2" charset="2"/>
              </a:rPr>
              <a:t>Consumer C</a:t>
            </a:r>
            <a:r>
              <a:rPr lang="en-US" sz="2700" dirty="0">
                <a:sym typeface="Wingdings" pitchFamily="2" charset="2"/>
              </a:rPr>
              <a:t> the shoes. The cost is € 6.500 + VAT (22% = € 1.430; OUTPUT VAT). The total amount paid by Consumer C is € 7.930.</a:t>
            </a:r>
          </a:p>
          <a:p>
            <a:pPr marL="0" indent="0" algn="just">
              <a:buNone/>
            </a:pPr>
            <a:r>
              <a:rPr lang="en-US" sz="2700" b="1" dirty="0">
                <a:sym typeface="Wingdings" pitchFamily="2" charset="2"/>
              </a:rPr>
              <a:t>	</a:t>
            </a:r>
            <a:r>
              <a:rPr lang="en-US" sz="2700" b="1" u="sng" dirty="0">
                <a:sym typeface="Wingdings" pitchFamily="2" charset="2"/>
              </a:rPr>
              <a:t>Trader B</a:t>
            </a:r>
            <a:r>
              <a:rPr lang="en-US" sz="2700" dirty="0">
                <a:sym typeface="Wingdings" pitchFamily="2" charset="2"/>
              </a:rPr>
              <a:t> has already paid INPUT VAT (€ 1.100) to Trader A. </a:t>
            </a:r>
          </a:p>
          <a:p>
            <a:pPr marL="0" indent="0" algn="just">
              <a:buNone/>
            </a:pPr>
            <a:r>
              <a:rPr lang="en-US" sz="2700" b="1" dirty="0">
                <a:solidFill>
                  <a:prstClr val="white"/>
                </a:solidFill>
                <a:sym typeface="Wingdings" pitchFamily="2" charset="2"/>
              </a:rPr>
              <a:t>	</a:t>
            </a:r>
            <a:r>
              <a:rPr lang="en-US" sz="2700" b="1" u="sng" dirty="0">
                <a:solidFill>
                  <a:prstClr val="white"/>
                </a:solidFill>
                <a:sym typeface="Wingdings" pitchFamily="2" charset="2"/>
              </a:rPr>
              <a:t>Trader B</a:t>
            </a:r>
            <a:r>
              <a:rPr lang="en-US" sz="2700" dirty="0">
                <a:solidFill>
                  <a:prstClr val="white"/>
                </a:solidFill>
                <a:sym typeface="Wingdings" pitchFamily="2" charset="2"/>
              </a:rPr>
              <a:t> has to pay to the Treasury only € 330,</a:t>
            </a:r>
            <a:r>
              <a:rPr lang="en-US" sz="2700" dirty="0">
                <a:sym typeface="Wingdings" pitchFamily="2" charset="2"/>
              </a:rPr>
              <a:t> because of his right to deduct on INPUT VAT (principle of neutrality).</a:t>
            </a:r>
          </a:p>
          <a:p>
            <a:pPr marL="0" indent="0" algn="just">
              <a:buNone/>
            </a:pPr>
            <a:endParaRPr lang="en-US" sz="2700" dirty="0">
              <a:sym typeface="Wingdings" pitchFamily="2" charset="2"/>
            </a:endParaRPr>
          </a:p>
          <a:p>
            <a:pPr algn="just"/>
            <a:r>
              <a:rPr lang="en-US" sz="2700" dirty="0">
                <a:sym typeface="Wingdings" pitchFamily="2" charset="2"/>
              </a:rPr>
              <a:t>The total amount of VAT is paid by </a:t>
            </a:r>
            <a:r>
              <a:rPr lang="en-US" sz="2700" b="1" u="sng" dirty="0">
                <a:sym typeface="Wingdings" pitchFamily="2" charset="2"/>
              </a:rPr>
              <a:t>Consumer C</a:t>
            </a:r>
            <a:r>
              <a:rPr lang="en-US" sz="2700" dirty="0">
                <a:sym typeface="Wingdings" pitchFamily="2" charset="2"/>
              </a:rPr>
              <a:t>.</a:t>
            </a:r>
          </a:p>
          <a:p>
            <a:pPr marL="0" indent="0" algn="just">
              <a:buNone/>
            </a:pPr>
            <a:endParaRPr lang="en-US" sz="1900" dirty="0">
              <a:sym typeface="Wingdings" pitchFamily="2" charset="2"/>
            </a:endParaRPr>
          </a:p>
          <a:p>
            <a:pPr marL="0" indent="0" algn="just">
              <a:buNone/>
            </a:pPr>
            <a:endParaRPr lang="en-US" sz="1900" dirty="0">
              <a:sym typeface="Wingdings" pitchFamily="2" charset="2"/>
            </a:endParaRPr>
          </a:p>
        </p:txBody>
      </p:sp>
      <p:sp>
        <p:nvSpPr>
          <p:cNvPr id="4" name="Segnaposto piè di pagina 3">
            <a:extLst>
              <a:ext uri="{FF2B5EF4-FFF2-40B4-BE49-F238E27FC236}">
                <a16:creationId xmlns:a16="http://schemas.microsoft.com/office/drawing/2014/main" id="{08ADF04D-B338-B0EE-D75B-A7375873441E}"/>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287EB78D-3435-C265-90C0-93906B297E32}"/>
              </a:ext>
            </a:extLst>
          </p:cNvPr>
          <p:cNvSpPr>
            <a:spLocks noGrp="1"/>
          </p:cNvSpPr>
          <p:nvPr>
            <p:ph type="sldNum" sz="quarter" idx="12"/>
          </p:nvPr>
        </p:nvSpPr>
        <p:spPr/>
        <p:txBody>
          <a:bodyPr/>
          <a:lstStyle/>
          <a:p>
            <a:fld id="{8C78715A-8BC9-47D3-917F-06D9AC818EBB}" type="slidenum">
              <a:rPr lang="it-IT" smtClean="0"/>
              <a:pPr/>
              <a:t>10</a:t>
            </a:fld>
            <a:endParaRPr lang="it-IT" dirty="0"/>
          </a:p>
        </p:txBody>
      </p:sp>
    </p:spTree>
    <p:extLst>
      <p:ext uri="{BB962C8B-B14F-4D97-AF65-F5344CB8AC3E}">
        <p14:creationId xmlns:p14="http://schemas.microsoft.com/office/powerpoint/2010/main" val="4184059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A02EB-F482-A9B2-EAC5-016D0D17E584}"/>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6AED81DC-12DE-B989-A395-1DE6356FD3D0}"/>
              </a:ext>
            </a:extLst>
          </p:cNvPr>
          <p:cNvSpPr>
            <a:spLocks noGrp="1"/>
          </p:cNvSpPr>
          <p:nvPr>
            <p:ph type="title"/>
          </p:nvPr>
        </p:nvSpPr>
        <p:spPr>
          <a:xfrm>
            <a:off x="2063552" y="404664"/>
            <a:ext cx="8147248" cy="1154392"/>
          </a:xfrm>
        </p:spPr>
        <p:txBody>
          <a:bodyPr>
            <a:normAutofit/>
          </a:bodyPr>
          <a:lstStyle/>
          <a:p>
            <a:r>
              <a:rPr lang="it-IT" b="1" dirty="0" err="1"/>
              <a:t>Example</a:t>
            </a:r>
            <a:endParaRPr lang="it-IT" dirty="0"/>
          </a:p>
        </p:txBody>
      </p:sp>
      <p:sp>
        <p:nvSpPr>
          <p:cNvPr id="3" name="Segnaposto contenuto 2">
            <a:extLst>
              <a:ext uri="{FF2B5EF4-FFF2-40B4-BE49-F238E27FC236}">
                <a16:creationId xmlns:a16="http://schemas.microsoft.com/office/drawing/2014/main" id="{BC39444C-9FE4-C7DF-13F7-CF8145E62F11}"/>
              </a:ext>
            </a:extLst>
          </p:cNvPr>
          <p:cNvSpPr>
            <a:spLocks noGrp="1"/>
          </p:cNvSpPr>
          <p:nvPr>
            <p:ph idx="1"/>
          </p:nvPr>
        </p:nvSpPr>
        <p:spPr>
          <a:xfrm>
            <a:off x="990600" y="1186543"/>
            <a:ext cx="9353872" cy="5338801"/>
          </a:xfrm>
        </p:spPr>
        <p:txBody>
          <a:bodyPr>
            <a:normAutofit/>
          </a:bodyPr>
          <a:lstStyle/>
          <a:p>
            <a:pPr marL="0" indent="0" algn="ctr">
              <a:buNone/>
            </a:pPr>
            <a:endParaRPr lang="en-US" sz="2700" b="1" u="sng" dirty="0">
              <a:sym typeface="Wingdings" pitchFamily="2" charset="2"/>
            </a:endParaRPr>
          </a:p>
          <a:p>
            <a:pPr marL="0" indent="0" algn="ctr">
              <a:buNone/>
            </a:pPr>
            <a:r>
              <a:rPr lang="en-US" sz="2700" b="1" u="sng" dirty="0">
                <a:sym typeface="Wingdings" pitchFamily="2" charset="2"/>
              </a:rPr>
              <a:t>TREASURY</a:t>
            </a:r>
          </a:p>
          <a:p>
            <a:pPr marL="0" indent="0" algn="just">
              <a:buNone/>
            </a:pPr>
            <a:endParaRPr lang="en-US" sz="2700" b="1" u="sng" dirty="0">
              <a:sym typeface="Wingdings" pitchFamily="2" charset="2"/>
            </a:endParaRPr>
          </a:p>
          <a:p>
            <a:pPr marL="0" indent="0" algn="just">
              <a:buNone/>
            </a:pPr>
            <a:endParaRPr lang="en-US" sz="2700" b="1" u="sng" dirty="0">
              <a:sym typeface="Wingdings" pitchFamily="2" charset="2"/>
            </a:endParaRPr>
          </a:p>
          <a:p>
            <a:pPr marL="0" indent="0" algn="just">
              <a:buNone/>
            </a:pPr>
            <a:endParaRPr lang="en-US" sz="2700" b="1" u="sng" dirty="0">
              <a:sym typeface="Wingdings" pitchFamily="2" charset="2"/>
            </a:endParaRPr>
          </a:p>
          <a:p>
            <a:pPr marL="0" indent="0" algn="just">
              <a:buNone/>
            </a:pPr>
            <a:r>
              <a:rPr lang="en-US" sz="2700" b="1" u="sng" dirty="0">
                <a:sym typeface="Wingdings" pitchFamily="2" charset="2"/>
              </a:rPr>
              <a:t>Trader A</a:t>
            </a:r>
            <a:r>
              <a:rPr lang="en-US" sz="2700" dirty="0">
                <a:sym typeface="Wingdings" pitchFamily="2" charset="2"/>
              </a:rPr>
              <a:t>                      </a:t>
            </a:r>
            <a:r>
              <a:rPr lang="en-US" sz="2700" b="1" u="sng" dirty="0">
                <a:sym typeface="Wingdings" pitchFamily="2" charset="2"/>
              </a:rPr>
              <a:t>Treader B</a:t>
            </a:r>
            <a:r>
              <a:rPr lang="en-US" sz="2700" dirty="0">
                <a:sym typeface="Wingdings" pitchFamily="2" charset="2"/>
              </a:rPr>
              <a:t>                     </a:t>
            </a:r>
            <a:r>
              <a:rPr lang="en-US" sz="2700" b="1" u="sng" dirty="0">
                <a:solidFill>
                  <a:srgbClr val="C00000"/>
                </a:solidFill>
                <a:sym typeface="Wingdings" pitchFamily="2" charset="2"/>
              </a:rPr>
              <a:t>Consumer C</a:t>
            </a:r>
            <a:endParaRPr lang="en-US" sz="2700" dirty="0">
              <a:solidFill>
                <a:srgbClr val="C00000"/>
              </a:solidFill>
              <a:sym typeface="Wingdings" pitchFamily="2" charset="2"/>
            </a:endParaRPr>
          </a:p>
          <a:p>
            <a:pPr marL="0" indent="0" algn="just">
              <a:buNone/>
            </a:pPr>
            <a:endParaRPr lang="en-US" sz="2700" b="1" u="sng" dirty="0">
              <a:sym typeface="Wingdings" pitchFamily="2" charset="2"/>
            </a:endParaRPr>
          </a:p>
          <a:p>
            <a:pPr marL="0" indent="0" algn="just">
              <a:buNone/>
            </a:pPr>
            <a:endParaRPr lang="en-US" sz="2700" b="1" u="sng" dirty="0">
              <a:sym typeface="Wingdings" pitchFamily="2" charset="2"/>
            </a:endParaRPr>
          </a:p>
          <a:p>
            <a:pPr marL="0" indent="0" algn="just">
              <a:buNone/>
            </a:pPr>
            <a:endParaRPr lang="en-US" sz="2700" b="1" u="sng" dirty="0">
              <a:sym typeface="Wingdings" pitchFamily="2" charset="2"/>
            </a:endParaRPr>
          </a:p>
          <a:p>
            <a:pPr marL="0" indent="0" algn="just">
              <a:buNone/>
            </a:pPr>
            <a:endParaRPr lang="en-US" sz="2700" b="1" u="sng" dirty="0">
              <a:sym typeface="Wingdings" pitchFamily="2" charset="2"/>
            </a:endParaRPr>
          </a:p>
          <a:p>
            <a:pPr marL="0" indent="0" algn="just">
              <a:buNone/>
            </a:pPr>
            <a:endParaRPr lang="en-US" sz="2700" b="1" u="sng" dirty="0">
              <a:sym typeface="Wingdings" pitchFamily="2" charset="2"/>
            </a:endParaRPr>
          </a:p>
          <a:p>
            <a:pPr marL="0" indent="0" algn="just">
              <a:buNone/>
            </a:pPr>
            <a:endParaRPr lang="en-US" sz="2700" b="1" u="sng" dirty="0">
              <a:sym typeface="Wingdings" pitchFamily="2" charset="2"/>
            </a:endParaRPr>
          </a:p>
          <a:p>
            <a:pPr marL="0" indent="0" algn="just">
              <a:buNone/>
            </a:pPr>
            <a:endParaRPr lang="en-US" sz="2700" dirty="0">
              <a:sym typeface="Wingdings" pitchFamily="2" charset="2"/>
            </a:endParaRPr>
          </a:p>
          <a:p>
            <a:pPr algn="just"/>
            <a:endParaRPr lang="en-US" dirty="0">
              <a:sym typeface="Wingdings" pitchFamily="2" charset="2"/>
            </a:endParaRPr>
          </a:p>
        </p:txBody>
      </p:sp>
      <p:sp>
        <p:nvSpPr>
          <p:cNvPr id="4" name="Segnaposto piè di pagina 3">
            <a:extLst>
              <a:ext uri="{FF2B5EF4-FFF2-40B4-BE49-F238E27FC236}">
                <a16:creationId xmlns:a16="http://schemas.microsoft.com/office/drawing/2014/main" id="{0AF94D8C-97A6-29EC-523E-50710CDD8F9E}"/>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8E8636EE-AA1B-260C-8DF6-A55A01BE1995}"/>
              </a:ext>
            </a:extLst>
          </p:cNvPr>
          <p:cNvSpPr>
            <a:spLocks noGrp="1"/>
          </p:cNvSpPr>
          <p:nvPr>
            <p:ph type="sldNum" sz="quarter" idx="12"/>
          </p:nvPr>
        </p:nvSpPr>
        <p:spPr/>
        <p:txBody>
          <a:bodyPr/>
          <a:lstStyle/>
          <a:p>
            <a:fld id="{8C78715A-8BC9-47D3-917F-06D9AC818EBB}" type="slidenum">
              <a:rPr lang="it-IT" smtClean="0"/>
              <a:pPr/>
              <a:t>11</a:t>
            </a:fld>
            <a:endParaRPr lang="it-IT" dirty="0"/>
          </a:p>
        </p:txBody>
      </p:sp>
      <p:sp>
        <p:nvSpPr>
          <p:cNvPr id="6" name="Freccia a destra 5">
            <a:extLst>
              <a:ext uri="{FF2B5EF4-FFF2-40B4-BE49-F238E27FC236}">
                <a16:creationId xmlns:a16="http://schemas.microsoft.com/office/drawing/2014/main" id="{1CB2D9B5-921B-CEAA-C138-7E2A50F5560B}"/>
              </a:ext>
            </a:extLst>
          </p:cNvPr>
          <p:cNvSpPr/>
          <p:nvPr/>
        </p:nvSpPr>
        <p:spPr>
          <a:xfrm>
            <a:off x="2710543" y="3797275"/>
            <a:ext cx="1676400" cy="21771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Freccia a destra 7">
            <a:extLst>
              <a:ext uri="{FF2B5EF4-FFF2-40B4-BE49-F238E27FC236}">
                <a16:creationId xmlns:a16="http://schemas.microsoft.com/office/drawing/2014/main" id="{7D0BA8B9-BCCF-918B-7B37-445DB3D75DA8}"/>
              </a:ext>
            </a:extLst>
          </p:cNvPr>
          <p:cNvSpPr/>
          <p:nvPr/>
        </p:nvSpPr>
        <p:spPr>
          <a:xfrm>
            <a:off x="6233593" y="3747086"/>
            <a:ext cx="1676400" cy="21771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9" name="CasellaDiTesto 8">
            <a:extLst>
              <a:ext uri="{FF2B5EF4-FFF2-40B4-BE49-F238E27FC236}">
                <a16:creationId xmlns:a16="http://schemas.microsoft.com/office/drawing/2014/main" id="{BE758F9F-85B1-F3D4-458A-F363CC20BFFB}"/>
              </a:ext>
            </a:extLst>
          </p:cNvPr>
          <p:cNvSpPr txBox="1"/>
          <p:nvPr/>
        </p:nvSpPr>
        <p:spPr>
          <a:xfrm>
            <a:off x="2906485" y="3254271"/>
            <a:ext cx="1284515" cy="461665"/>
          </a:xfrm>
          <a:prstGeom prst="rect">
            <a:avLst/>
          </a:prstGeom>
          <a:noFill/>
        </p:spPr>
        <p:txBody>
          <a:bodyPr wrap="square" rtlCol="0">
            <a:spAutoFit/>
          </a:bodyPr>
          <a:lstStyle/>
          <a:p>
            <a:r>
              <a:rPr lang="it-IT" sz="2400" dirty="0"/>
              <a:t>SHOES</a:t>
            </a:r>
          </a:p>
        </p:txBody>
      </p:sp>
      <p:sp>
        <p:nvSpPr>
          <p:cNvPr id="10" name="CasellaDiTesto 9">
            <a:extLst>
              <a:ext uri="{FF2B5EF4-FFF2-40B4-BE49-F238E27FC236}">
                <a16:creationId xmlns:a16="http://schemas.microsoft.com/office/drawing/2014/main" id="{4A9D8B42-36E0-18B5-D438-2D6504AA778D}"/>
              </a:ext>
            </a:extLst>
          </p:cNvPr>
          <p:cNvSpPr txBox="1"/>
          <p:nvPr/>
        </p:nvSpPr>
        <p:spPr>
          <a:xfrm>
            <a:off x="6429535" y="3254270"/>
            <a:ext cx="1284515" cy="461665"/>
          </a:xfrm>
          <a:prstGeom prst="rect">
            <a:avLst/>
          </a:prstGeom>
          <a:noFill/>
        </p:spPr>
        <p:txBody>
          <a:bodyPr wrap="square" rtlCol="0">
            <a:spAutoFit/>
          </a:bodyPr>
          <a:lstStyle/>
          <a:p>
            <a:r>
              <a:rPr lang="it-IT" sz="2400" dirty="0"/>
              <a:t>SHOES</a:t>
            </a:r>
          </a:p>
        </p:txBody>
      </p:sp>
      <p:sp>
        <p:nvSpPr>
          <p:cNvPr id="11" name="CasellaDiTesto 10">
            <a:extLst>
              <a:ext uri="{FF2B5EF4-FFF2-40B4-BE49-F238E27FC236}">
                <a16:creationId xmlns:a16="http://schemas.microsoft.com/office/drawing/2014/main" id="{C6E0CDFB-1CCB-027E-54DD-176C531BD894}"/>
              </a:ext>
            </a:extLst>
          </p:cNvPr>
          <p:cNvSpPr txBox="1"/>
          <p:nvPr/>
        </p:nvSpPr>
        <p:spPr>
          <a:xfrm>
            <a:off x="2906484" y="4630487"/>
            <a:ext cx="1284515" cy="461665"/>
          </a:xfrm>
          <a:prstGeom prst="rect">
            <a:avLst/>
          </a:prstGeom>
          <a:noFill/>
        </p:spPr>
        <p:txBody>
          <a:bodyPr wrap="square" rtlCol="0">
            <a:spAutoFit/>
          </a:bodyPr>
          <a:lstStyle/>
          <a:p>
            <a:r>
              <a:rPr lang="it-IT" sz="2400" dirty="0"/>
              <a:t>€ 1.100</a:t>
            </a:r>
          </a:p>
        </p:txBody>
      </p:sp>
      <p:sp>
        <p:nvSpPr>
          <p:cNvPr id="12" name="Freccia a sinistra 11">
            <a:extLst>
              <a:ext uri="{FF2B5EF4-FFF2-40B4-BE49-F238E27FC236}">
                <a16:creationId xmlns:a16="http://schemas.microsoft.com/office/drawing/2014/main" id="{E2A44EB0-C5C1-6206-EE7E-F96458235A82}"/>
              </a:ext>
            </a:extLst>
          </p:cNvPr>
          <p:cNvSpPr/>
          <p:nvPr/>
        </p:nvSpPr>
        <p:spPr>
          <a:xfrm>
            <a:off x="2688772" y="4373286"/>
            <a:ext cx="1719943" cy="21771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Freccia a sinistra 12">
            <a:extLst>
              <a:ext uri="{FF2B5EF4-FFF2-40B4-BE49-F238E27FC236}">
                <a16:creationId xmlns:a16="http://schemas.microsoft.com/office/drawing/2014/main" id="{F48FC7F8-4C70-D2AC-D5E8-5293043426DE}"/>
              </a:ext>
            </a:extLst>
          </p:cNvPr>
          <p:cNvSpPr/>
          <p:nvPr/>
        </p:nvSpPr>
        <p:spPr>
          <a:xfrm>
            <a:off x="6190050" y="4373286"/>
            <a:ext cx="1719943" cy="217714"/>
          </a:xfrm>
          <a:prstGeom prst="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CasellaDiTesto 14">
            <a:extLst>
              <a:ext uri="{FF2B5EF4-FFF2-40B4-BE49-F238E27FC236}">
                <a16:creationId xmlns:a16="http://schemas.microsoft.com/office/drawing/2014/main" id="{0851CB3C-2975-0ABF-AF8A-0CC16D44E746}"/>
              </a:ext>
            </a:extLst>
          </p:cNvPr>
          <p:cNvSpPr txBox="1"/>
          <p:nvPr/>
        </p:nvSpPr>
        <p:spPr>
          <a:xfrm>
            <a:off x="2906482" y="4008715"/>
            <a:ext cx="1284515" cy="461665"/>
          </a:xfrm>
          <a:prstGeom prst="rect">
            <a:avLst/>
          </a:prstGeom>
          <a:noFill/>
        </p:spPr>
        <p:txBody>
          <a:bodyPr wrap="square" rtlCol="0">
            <a:spAutoFit/>
          </a:bodyPr>
          <a:lstStyle/>
          <a:p>
            <a:r>
              <a:rPr lang="it-IT" sz="2400" dirty="0"/>
              <a:t>€ 5.000</a:t>
            </a:r>
          </a:p>
        </p:txBody>
      </p:sp>
      <p:sp>
        <p:nvSpPr>
          <p:cNvPr id="16" name="CasellaDiTesto 15">
            <a:extLst>
              <a:ext uri="{FF2B5EF4-FFF2-40B4-BE49-F238E27FC236}">
                <a16:creationId xmlns:a16="http://schemas.microsoft.com/office/drawing/2014/main" id="{E7DA83A4-464D-3A0B-3FF2-52A7BDC75577}"/>
              </a:ext>
            </a:extLst>
          </p:cNvPr>
          <p:cNvSpPr txBox="1"/>
          <p:nvPr/>
        </p:nvSpPr>
        <p:spPr>
          <a:xfrm>
            <a:off x="6429535" y="3982849"/>
            <a:ext cx="1284515" cy="461665"/>
          </a:xfrm>
          <a:prstGeom prst="rect">
            <a:avLst/>
          </a:prstGeom>
          <a:noFill/>
        </p:spPr>
        <p:txBody>
          <a:bodyPr wrap="square" rtlCol="0">
            <a:spAutoFit/>
          </a:bodyPr>
          <a:lstStyle/>
          <a:p>
            <a:r>
              <a:rPr lang="it-IT" sz="2400" dirty="0"/>
              <a:t>€ 6.500</a:t>
            </a:r>
          </a:p>
        </p:txBody>
      </p:sp>
      <p:sp>
        <p:nvSpPr>
          <p:cNvPr id="17" name="CasellaDiTesto 16">
            <a:extLst>
              <a:ext uri="{FF2B5EF4-FFF2-40B4-BE49-F238E27FC236}">
                <a16:creationId xmlns:a16="http://schemas.microsoft.com/office/drawing/2014/main" id="{074313C7-9AFF-435D-6939-0A07C584F44F}"/>
              </a:ext>
            </a:extLst>
          </p:cNvPr>
          <p:cNvSpPr txBox="1"/>
          <p:nvPr/>
        </p:nvSpPr>
        <p:spPr>
          <a:xfrm>
            <a:off x="6309794" y="4630487"/>
            <a:ext cx="1523996" cy="2154436"/>
          </a:xfrm>
          <a:prstGeom prst="rect">
            <a:avLst/>
          </a:prstGeom>
          <a:noFill/>
        </p:spPr>
        <p:txBody>
          <a:bodyPr wrap="square" rtlCol="0">
            <a:spAutoFit/>
          </a:bodyPr>
          <a:lstStyle/>
          <a:p>
            <a:r>
              <a:rPr lang="it-IT" sz="2400" b="1" dirty="0">
                <a:solidFill>
                  <a:srgbClr val="C00000"/>
                </a:solidFill>
              </a:rPr>
              <a:t>€ 1.430</a:t>
            </a:r>
            <a:r>
              <a:rPr lang="it-IT" sz="2400" b="1" dirty="0"/>
              <a:t> </a:t>
            </a:r>
            <a:r>
              <a:rPr lang="it-IT" sz="2400" dirty="0"/>
              <a:t>–</a:t>
            </a:r>
          </a:p>
          <a:p>
            <a:endParaRPr lang="it-IT" sz="2400" dirty="0"/>
          </a:p>
          <a:p>
            <a:r>
              <a:rPr lang="it-IT" sz="2400" dirty="0"/>
              <a:t>€ 1.100 =</a:t>
            </a:r>
          </a:p>
          <a:p>
            <a:endParaRPr lang="it-IT" sz="2400" dirty="0"/>
          </a:p>
          <a:p>
            <a:r>
              <a:rPr lang="it-IT" sz="2400" dirty="0"/>
              <a:t>€ 330</a:t>
            </a:r>
          </a:p>
          <a:p>
            <a:endParaRPr lang="it-IT" sz="1400" dirty="0"/>
          </a:p>
        </p:txBody>
      </p:sp>
      <p:sp>
        <p:nvSpPr>
          <p:cNvPr id="20" name="Freccia circolare a sinistra 19">
            <a:extLst>
              <a:ext uri="{FF2B5EF4-FFF2-40B4-BE49-F238E27FC236}">
                <a16:creationId xmlns:a16="http://schemas.microsoft.com/office/drawing/2014/main" id="{085931E6-BA17-BEAB-9C92-47150C1F67BD}"/>
              </a:ext>
            </a:extLst>
          </p:cNvPr>
          <p:cNvSpPr/>
          <p:nvPr/>
        </p:nvSpPr>
        <p:spPr>
          <a:xfrm rot="11430187">
            <a:off x="2421955" y="1610394"/>
            <a:ext cx="866510" cy="3299403"/>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22" name="Freccia circolare a destra 21">
            <a:extLst>
              <a:ext uri="{FF2B5EF4-FFF2-40B4-BE49-F238E27FC236}">
                <a16:creationId xmlns:a16="http://schemas.microsoft.com/office/drawing/2014/main" id="{D871D48D-4FC6-46AF-D7CB-294618EFB3B0}"/>
              </a:ext>
            </a:extLst>
          </p:cNvPr>
          <p:cNvSpPr/>
          <p:nvPr/>
        </p:nvSpPr>
        <p:spPr>
          <a:xfrm rot="11327782">
            <a:off x="7673714" y="1917680"/>
            <a:ext cx="951528" cy="4634008"/>
          </a:xfrm>
          <a:prstGeom prst="curv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
        <p:nvSpPr>
          <p:cNvPr id="23" name="Ovale 22">
            <a:extLst>
              <a:ext uri="{FF2B5EF4-FFF2-40B4-BE49-F238E27FC236}">
                <a16:creationId xmlns:a16="http://schemas.microsoft.com/office/drawing/2014/main" id="{B22E5E58-396A-9D14-9488-3CE957B13FB2}"/>
              </a:ext>
            </a:extLst>
          </p:cNvPr>
          <p:cNvSpPr/>
          <p:nvPr/>
        </p:nvSpPr>
        <p:spPr>
          <a:xfrm>
            <a:off x="2964069" y="4630487"/>
            <a:ext cx="1169340" cy="501152"/>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5" name="Ovale 24">
            <a:extLst>
              <a:ext uri="{FF2B5EF4-FFF2-40B4-BE49-F238E27FC236}">
                <a16:creationId xmlns:a16="http://schemas.microsoft.com/office/drawing/2014/main" id="{675DB2CD-2980-A375-113E-C890F7819D0B}"/>
              </a:ext>
            </a:extLst>
          </p:cNvPr>
          <p:cNvSpPr/>
          <p:nvPr/>
        </p:nvSpPr>
        <p:spPr>
          <a:xfrm>
            <a:off x="6233593" y="6096039"/>
            <a:ext cx="1169340" cy="501152"/>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6" name="Freccia circolare a sinistra 25">
            <a:extLst>
              <a:ext uri="{FF2B5EF4-FFF2-40B4-BE49-F238E27FC236}">
                <a16:creationId xmlns:a16="http://schemas.microsoft.com/office/drawing/2014/main" id="{176DF8CF-377A-C70A-2921-CA1E04D43CCF}"/>
              </a:ext>
            </a:extLst>
          </p:cNvPr>
          <p:cNvSpPr/>
          <p:nvPr/>
        </p:nvSpPr>
        <p:spPr>
          <a:xfrm rot="2797634">
            <a:off x="8198696" y="4230009"/>
            <a:ext cx="307321" cy="1019024"/>
          </a:xfrm>
          <a:prstGeom prst="curvedLef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3555913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P spid="8" grpId="0" animBg="1"/>
      <p:bldP spid="9" grpId="0"/>
      <p:bldP spid="10" grpId="0"/>
      <p:bldP spid="11" grpId="0"/>
      <p:bldP spid="12" grpId="0" animBg="1"/>
      <p:bldP spid="13" grpId="0" animBg="1"/>
      <p:bldP spid="15" grpId="0"/>
      <p:bldP spid="16" grpId="0"/>
      <p:bldP spid="17" grpId="0"/>
      <p:bldP spid="20" grpId="0" animBg="1"/>
      <p:bldP spid="22" grpId="0" animBg="1"/>
      <p:bldP spid="23" grpId="0" animBg="1"/>
      <p:bldP spid="25"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descr="corporate-tax-compliance-in-the-netherlands.jpg"/>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590301" y="0"/>
            <a:ext cx="1826569" cy="2457410"/>
          </a:xfrm>
          <a:prstGeom prst="rect">
            <a:avLst/>
          </a:prstGeom>
        </p:spPr>
      </p:pic>
      <p:sp>
        <p:nvSpPr>
          <p:cNvPr id="2" name="Titolo 1"/>
          <p:cNvSpPr>
            <a:spLocks noGrp="1"/>
          </p:cNvSpPr>
          <p:nvPr>
            <p:ph type="title"/>
          </p:nvPr>
        </p:nvSpPr>
        <p:spPr/>
        <p:txBody>
          <a:bodyPr/>
          <a:lstStyle/>
          <a:p>
            <a:r>
              <a:rPr lang="it-IT" dirty="0" err="1"/>
              <a:t>Check</a:t>
            </a:r>
            <a:r>
              <a:rPr lang="it-IT" dirty="0"/>
              <a:t> - Point</a:t>
            </a:r>
          </a:p>
        </p:txBody>
      </p:sp>
      <p:sp>
        <p:nvSpPr>
          <p:cNvPr id="3" name="Segnaposto contenuto 2"/>
          <p:cNvSpPr>
            <a:spLocks noGrp="1"/>
          </p:cNvSpPr>
          <p:nvPr>
            <p:ph idx="1"/>
          </p:nvPr>
        </p:nvSpPr>
        <p:spPr>
          <a:xfrm>
            <a:off x="1158129" y="2021219"/>
            <a:ext cx="8946541" cy="4195481"/>
          </a:xfrm>
        </p:spPr>
        <p:txBody>
          <a:bodyPr>
            <a:noAutofit/>
          </a:bodyPr>
          <a:lstStyle/>
          <a:p>
            <a:r>
              <a:rPr lang="en-US" dirty="0"/>
              <a:t>Why VAT is an harmonized tax?</a:t>
            </a:r>
          </a:p>
          <a:p>
            <a:pPr marL="0" indent="0">
              <a:buNone/>
            </a:pPr>
            <a:endParaRPr lang="en-US" dirty="0"/>
          </a:p>
          <a:p>
            <a:r>
              <a:rPr lang="en-US" dirty="0"/>
              <a:t>What kind of prerequisites are necessary for VAT purposes?</a:t>
            </a:r>
          </a:p>
          <a:p>
            <a:endParaRPr lang="en-US" dirty="0"/>
          </a:p>
          <a:p>
            <a:r>
              <a:rPr lang="en-US" dirty="0"/>
              <a:t>Is it possible to exercise the right to deduct for exempt operations?</a:t>
            </a:r>
          </a:p>
          <a:p>
            <a:pPr>
              <a:buFont typeface="Wingdings" pitchFamily="2" charset="2"/>
              <a:buChar char="Ø"/>
            </a:pPr>
            <a:r>
              <a:rPr lang="en-US" b="1" dirty="0">
                <a:solidFill>
                  <a:schemeClr val="accent1"/>
                </a:solidFill>
              </a:rPr>
              <a:t>More in depth</a:t>
            </a:r>
          </a:p>
          <a:p>
            <a:pPr>
              <a:buNone/>
            </a:pPr>
            <a:r>
              <a:rPr lang="en-US" dirty="0"/>
              <a:t>Why?</a:t>
            </a:r>
          </a:p>
        </p:txBody>
      </p:sp>
      <p:sp>
        <p:nvSpPr>
          <p:cNvPr id="4" name="Segnaposto piè di pagina 3"/>
          <p:cNvSpPr>
            <a:spLocks noGrp="1"/>
          </p:cNvSpPr>
          <p:nvPr>
            <p:ph type="ftr" sz="quarter" idx="11"/>
          </p:nvPr>
        </p:nvSpPr>
        <p:spPr/>
        <p:txBody>
          <a:bodyPr/>
          <a:lstStyle/>
          <a:p>
            <a:r>
              <a:rPr lang="it-IT"/>
              <a:t>Prof. L. del Federico - Dr.Silvia Giorgi</a:t>
            </a:r>
          </a:p>
        </p:txBody>
      </p:sp>
      <p:sp>
        <p:nvSpPr>
          <p:cNvPr id="5" name="Segnaposto numero diapositiva 4"/>
          <p:cNvSpPr>
            <a:spLocks noGrp="1"/>
          </p:cNvSpPr>
          <p:nvPr>
            <p:ph type="sldNum" sz="quarter" idx="12"/>
          </p:nvPr>
        </p:nvSpPr>
        <p:spPr/>
        <p:txBody>
          <a:bodyPr/>
          <a:lstStyle/>
          <a:p>
            <a:fld id="{8C78715A-8BC9-47D3-917F-06D9AC818EBB}" type="slidenum">
              <a:rPr lang="it-IT" smtClean="0"/>
              <a:pPr/>
              <a:t>12</a:t>
            </a:fld>
            <a:endParaRPr lang="it-IT"/>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423EF-FB9F-C547-39E0-002FE8F8AB90}"/>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A2F30592-7475-E330-27A4-49A4802BA362}"/>
              </a:ext>
            </a:extLst>
          </p:cNvPr>
          <p:cNvSpPr>
            <a:spLocks noGrp="1"/>
          </p:cNvSpPr>
          <p:nvPr>
            <p:ph type="title"/>
          </p:nvPr>
        </p:nvSpPr>
        <p:spPr/>
        <p:txBody>
          <a:bodyPr/>
          <a:lstStyle/>
          <a:p>
            <a:r>
              <a:rPr lang="it-IT" dirty="0"/>
              <a:t>OUTLINE: II part</a:t>
            </a:r>
          </a:p>
        </p:txBody>
      </p:sp>
      <p:sp>
        <p:nvSpPr>
          <p:cNvPr id="3" name="Segnaposto contenuto 2">
            <a:extLst>
              <a:ext uri="{FF2B5EF4-FFF2-40B4-BE49-F238E27FC236}">
                <a16:creationId xmlns:a16="http://schemas.microsoft.com/office/drawing/2014/main" id="{9F205F3A-32C8-8B88-77B8-C31340FA473F}"/>
              </a:ext>
            </a:extLst>
          </p:cNvPr>
          <p:cNvSpPr>
            <a:spLocks noGrp="1"/>
          </p:cNvSpPr>
          <p:nvPr>
            <p:ph idx="1"/>
          </p:nvPr>
        </p:nvSpPr>
        <p:spPr/>
        <p:txBody>
          <a:bodyPr/>
          <a:lstStyle/>
          <a:p>
            <a:r>
              <a:rPr lang="en-US" dirty="0"/>
              <a:t>Cross-border transactions in EU: origin and definitions</a:t>
            </a:r>
          </a:p>
          <a:p>
            <a:r>
              <a:rPr lang="en-US" dirty="0"/>
              <a:t>Application of VAT to intra-EU transactions</a:t>
            </a:r>
          </a:p>
          <a:p>
            <a:r>
              <a:rPr lang="en-US" dirty="0"/>
              <a:t>Non-EU transactions in general</a:t>
            </a:r>
          </a:p>
          <a:p>
            <a:r>
              <a:rPr lang="en-US" noProof="0" dirty="0"/>
              <a:t>VAT on exports</a:t>
            </a:r>
          </a:p>
          <a:p>
            <a:r>
              <a:rPr lang="en-US" noProof="0" dirty="0"/>
              <a:t>International services</a:t>
            </a:r>
            <a:endParaRPr lang="en-GB" noProof="0" dirty="0"/>
          </a:p>
        </p:txBody>
      </p:sp>
      <p:sp>
        <p:nvSpPr>
          <p:cNvPr id="4" name="Segnaposto numero diapositiva 4">
            <a:extLst>
              <a:ext uri="{FF2B5EF4-FFF2-40B4-BE49-F238E27FC236}">
                <a16:creationId xmlns:a16="http://schemas.microsoft.com/office/drawing/2014/main" id="{A84DA275-7DB2-C9F9-5B1C-E87C26A93109}"/>
              </a:ext>
            </a:extLst>
          </p:cNvPr>
          <p:cNvSpPr>
            <a:spLocks noGrp="1"/>
          </p:cNvSpPr>
          <p:nvPr>
            <p:ph type="sldNum" sz="quarter" idx="12"/>
          </p:nvPr>
        </p:nvSpPr>
        <p:spPr>
          <a:xfrm>
            <a:off x="10352540" y="295729"/>
            <a:ext cx="838199" cy="767687"/>
          </a:xfrm>
        </p:spPr>
        <p:txBody>
          <a:bodyPr/>
          <a:lstStyle/>
          <a:p>
            <a:fld id="{8C78715A-8BC9-47D3-917F-06D9AC818EBB}" type="slidenum">
              <a:rPr lang="it-IT" smtClean="0"/>
              <a:pPr/>
              <a:t>13</a:t>
            </a:fld>
            <a:endParaRPr lang="it-IT" dirty="0"/>
          </a:p>
        </p:txBody>
      </p:sp>
    </p:spTree>
    <p:extLst>
      <p:ext uri="{BB962C8B-B14F-4D97-AF65-F5344CB8AC3E}">
        <p14:creationId xmlns:p14="http://schemas.microsoft.com/office/powerpoint/2010/main" val="371116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25129-6419-C417-7EDE-7F1C353032E6}"/>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10D9BCF4-2F1F-0CFA-10CB-5BE6416F4B92}"/>
              </a:ext>
            </a:extLst>
          </p:cNvPr>
          <p:cNvSpPr>
            <a:spLocks noGrp="1"/>
          </p:cNvSpPr>
          <p:nvPr>
            <p:ph type="title"/>
          </p:nvPr>
        </p:nvSpPr>
        <p:spPr>
          <a:xfrm>
            <a:off x="2063552" y="404664"/>
            <a:ext cx="8147248" cy="1154392"/>
          </a:xfrm>
        </p:spPr>
        <p:txBody>
          <a:bodyPr>
            <a:normAutofit fontScale="90000"/>
          </a:bodyPr>
          <a:lstStyle/>
          <a:p>
            <a:r>
              <a:rPr lang="en-US" b="1" dirty="0"/>
              <a:t>Cross-border transactions in EU: origin and definitions</a:t>
            </a:r>
          </a:p>
        </p:txBody>
      </p:sp>
      <p:sp>
        <p:nvSpPr>
          <p:cNvPr id="3" name="Segnaposto contenuto 2">
            <a:extLst>
              <a:ext uri="{FF2B5EF4-FFF2-40B4-BE49-F238E27FC236}">
                <a16:creationId xmlns:a16="http://schemas.microsoft.com/office/drawing/2014/main" id="{4BBAFED7-F0D7-B3A1-E541-E7B5A7BCC0E0}"/>
              </a:ext>
            </a:extLst>
          </p:cNvPr>
          <p:cNvSpPr>
            <a:spLocks noGrp="1"/>
          </p:cNvSpPr>
          <p:nvPr>
            <p:ph idx="1"/>
          </p:nvPr>
        </p:nvSpPr>
        <p:spPr>
          <a:xfrm>
            <a:off x="998668" y="1665515"/>
            <a:ext cx="9353872" cy="4787822"/>
          </a:xfrm>
        </p:spPr>
        <p:txBody>
          <a:bodyPr>
            <a:normAutofit fontScale="92500"/>
          </a:bodyPr>
          <a:lstStyle/>
          <a:p>
            <a:pPr algn="just"/>
            <a:r>
              <a:rPr lang="en-US" kern="100" dirty="0">
                <a:ea typeface="Aptos" panose="020B0004020202020204" pitchFamily="34" charset="0"/>
                <a:cs typeface="Times New Roman" panose="02020603050405020304" pitchFamily="18" charset="0"/>
              </a:rPr>
              <a:t>In the late 1960s, the Customs Union was formed in Europe, which led to the abolition of all sorts of duties on trade transactions between the countries of the European Union.</a:t>
            </a:r>
            <a:endParaRPr lang="en-US" sz="2000" kern="100" dirty="0">
              <a:effectLst/>
              <a:ea typeface="Aptos" panose="020B0004020202020204" pitchFamily="34" charset="0"/>
              <a:cs typeface="Times New Roman" panose="02020603050405020304" pitchFamily="18" charset="0"/>
            </a:endParaRPr>
          </a:p>
          <a:p>
            <a:r>
              <a:rPr lang="en-US" dirty="0"/>
              <a:t>From 1969 to 1993, transactions between Member States were still considered “imports” and “exports’, although in fact no customs duties were levied. For VAT purpose, there were the “non-taxability” of exports and “taxability” of imports, while preventing distortions even when different rates are in place. This system meant that Intra-Community Customs—whose existence was no longer required following the establishment of a Customs Union—continued to function for the sole purpose of managing the application of VAT on trade between EU countries.</a:t>
            </a:r>
            <a:endParaRPr lang="it-IT" dirty="0"/>
          </a:p>
          <a:p>
            <a:r>
              <a:rPr lang="en-US" dirty="0"/>
              <a:t>From 1 January 1993 (when the completion of the internal market was achieved), following the </a:t>
            </a:r>
            <a:r>
              <a:rPr lang="en-US" dirty="0" err="1"/>
              <a:t>liberalisation</a:t>
            </a:r>
            <a:r>
              <a:rPr lang="en-US" dirty="0"/>
              <a:t> of borders, intra-Community Customs were to be closed on a final basis and VAT was to be applied according to the origin criterion. But this criterion needs a full harmonization of rates.</a:t>
            </a:r>
            <a:endParaRPr lang="en-US" dirty="0">
              <a:sym typeface="Wingdings" pitchFamily="2" charset="2"/>
            </a:endParaRPr>
          </a:p>
        </p:txBody>
      </p:sp>
      <p:sp>
        <p:nvSpPr>
          <p:cNvPr id="4" name="Segnaposto piè di pagina 3">
            <a:extLst>
              <a:ext uri="{FF2B5EF4-FFF2-40B4-BE49-F238E27FC236}">
                <a16:creationId xmlns:a16="http://schemas.microsoft.com/office/drawing/2014/main" id="{FD4BC214-E0D3-EC66-E22F-EB70D3B1E935}"/>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4B8011A8-0E75-FACD-C7BB-865F51799622}"/>
              </a:ext>
            </a:extLst>
          </p:cNvPr>
          <p:cNvSpPr>
            <a:spLocks noGrp="1"/>
          </p:cNvSpPr>
          <p:nvPr>
            <p:ph type="sldNum" sz="quarter" idx="12"/>
          </p:nvPr>
        </p:nvSpPr>
        <p:spPr/>
        <p:txBody>
          <a:bodyPr/>
          <a:lstStyle/>
          <a:p>
            <a:fld id="{8C78715A-8BC9-47D3-917F-06D9AC818EBB}" type="slidenum">
              <a:rPr lang="it-IT" smtClean="0"/>
              <a:pPr/>
              <a:t>14</a:t>
            </a:fld>
            <a:endParaRPr lang="it-IT" dirty="0"/>
          </a:p>
        </p:txBody>
      </p:sp>
    </p:spTree>
    <p:extLst>
      <p:ext uri="{BB962C8B-B14F-4D97-AF65-F5344CB8AC3E}">
        <p14:creationId xmlns:p14="http://schemas.microsoft.com/office/powerpoint/2010/main" val="453174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8B903-FF9D-F25D-098B-01CD6C7E106A}"/>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AE7F152F-9A73-BEE7-CEC4-3BD207D8F005}"/>
              </a:ext>
            </a:extLst>
          </p:cNvPr>
          <p:cNvSpPr>
            <a:spLocks noGrp="1"/>
          </p:cNvSpPr>
          <p:nvPr>
            <p:ph type="title"/>
          </p:nvPr>
        </p:nvSpPr>
        <p:spPr>
          <a:xfrm>
            <a:off x="2063552" y="404664"/>
            <a:ext cx="8147248" cy="1154392"/>
          </a:xfrm>
        </p:spPr>
        <p:txBody>
          <a:bodyPr>
            <a:normAutofit fontScale="90000"/>
          </a:bodyPr>
          <a:lstStyle/>
          <a:p>
            <a:r>
              <a:rPr lang="en-US" b="1" dirty="0"/>
              <a:t>Cross-border transactions in EU: origin and definitions</a:t>
            </a:r>
          </a:p>
        </p:txBody>
      </p:sp>
      <p:sp>
        <p:nvSpPr>
          <p:cNvPr id="3" name="Segnaposto contenuto 2">
            <a:extLst>
              <a:ext uri="{FF2B5EF4-FFF2-40B4-BE49-F238E27FC236}">
                <a16:creationId xmlns:a16="http://schemas.microsoft.com/office/drawing/2014/main" id="{86DB8B56-DAC4-C8DA-8728-EF3853DD1758}"/>
              </a:ext>
            </a:extLst>
          </p:cNvPr>
          <p:cNvSpPr>
            <a:spLocks noGrp="1"/>
          </p:cNvSpPr>
          <p:nvPr>
            <p:ph idx="1"/>
          </p:nvPr>
        </p:nvSpPr>
        <p:spPr>
          <a:xfrm>
            <a:off x="998668" y="1665515"/>
            <a:ext cx="9353872" cy="4787822"/>
          </a:xfrm>
        </p:spPr>
        <p:txBody>
          <a:bodyPr>
            <a:normAutofit lnSpcReduction="10000"/>
          </a:bodyPr>
          <a:lstStyle/>
          <a:p>
            <a:pPr algn="just"/>
            <a:r>
              <a:rPr lang="en-US" kern="100" dirty="0">
                <a:ea typeface="Aptos" panose="020B0004020202020204" pitchFamily="34" charset="0"/>
                <a:cs typeface="Times New Roman" panose="02020603050405020304" pitchFamily="18" charset="0"/>
              </a:rPr>
              <a:t>So, due to resistance from States that were (and still are) reluctant to accept full harmonization of VAT and, therefore, of its rates, the decision to adopt the origin criterion was postponed. </a:t>
            </a:r>
          </a:p>
          <a:p>
            <a:pPr marL="0" indent="0" algn="just">
              <a:buNone/>
            </a:pPr>
            <a:endParaRPr lang="en-US" kern="100" dirty="0">
              <a:ea typeface="Aptos" panose="020B0004020202020204" pitchFamily="34" charset="0"/>
              <a:cs typeface="Times New Roman" panose="02020603050405020304" pitchFamily="18" charset="0"/>
            </a:endParaRPr>
          </a:p>
          <a:p>
            <a:pPr algn="just"/>
            <a:r>
              <a:rPr lang="en-US" kern="100" dirty="0">
                <a:ea typeface="Aptos" panose="020B0004020202020204" pitchFamily="34" charset="0"/>
                <a:cs typeface="Times New Roman" panose="02020603050405020304" pitchFamily="18" charset="0"/>
              </a:rPr>
              <a:t>Pending the implementation of a final harmonized system whereby taxation should take place “at source”, the countries that now form the European Union continue to manage, albeit with some limitations, domestic taxation by applying different rates.</a:t>
            </a:r>
          </a:p>
          <a:p>
            <a:pPr algn="just"/>
            <a:endParaRPr lang="en-US" kern="100" dirty="0">
              <a:ea typeface="Aptos" panose="020B0004020202020204" pitchFamily="34" charset="0"/>
              <a:cs typeface="Times New Roman" panose="02020603050405020304" pitchFamily="18" charset="0"/>
            </a:endParaRPr>
          </a:p>
          <a:p>
            <a:pPr algn="just"/>
            <a:r>
              <a:rPr lang="en-US" kern="100" dirty="0">
                <a:ea typeface="Aptos" panose="020B0004020202020204" pitchFamily="34" charset="0"/>
                <a:cs typeface="Times New Roman" panose="02020603050405020304" pitchFamily="18" charset="0"/>
              </a:rPr>
              <a:t>Intra-Community transactions have been classified as “supplies” and “acquisitions” instead of “exports” and “imports”, although the substance has not changed given that the former are non-taxable and the latter are taxable, so that in fact the old taxation criterion continues to be applied. </a:t>
            </a:r>
          </a:p>
          <a:p>
            <a:pPr algn="just"/>
            <a:endParaRPr lang="en-US" dirty="0">
              <a:sym typeface="Wingdings" pitchFamily="2" charset="2"/>
            </a:endParaRPr>
          </a:p>
        </p:txBody>
      </p:sp>
      <p:sp>
        <p:nvSpPr>
          <p:cNvPr id="4" name="Segnaposto piè di pagina 3">
            <a:extLst>
              <a:ext uri="{FF2B5EF4-FFF2-40B4-BE49-F238E27FC236}">
                <a16:creationId xmlns:a16="http://schemas.microsoft.com/office/drawing/2014/main" id="{0E59E1BB-A04D-FBC7-0373-36B5757FB5BF}"/>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11BBFDB1-3708-E738-58B1-BA6EBE99A606}"/>
              </a:ext>
            </a:extLst>
          </p:cNvPr>
          <p:cNvSpPr>
            <a:spLocks noGrp="1"/>
          </p:cNvSpPr>
          <p:nvPr>
            <p:ph type="sldNum" sz="quarter" idx="12"/>
          </p:nvPr>
        </p:nvSpPr>
        <p:spPr/>
        <p:txBody>
          <a:bodyPr/>
          <a:lstStyle/>
          <a:p>
            <a:fld id="{8C78715A-8BC9-47D3-917F-06D9AC818EBB}" type="slidenum">
              <a:rPr lang="it-IT" smtClean="0"/>
              <a:pPr/>
              <a:t>15</a:t>
            </a:fld>
            <a:endParaRPr lang="it-IT" dirty="0"/>
          </a:p>
        </p:txBody>
      </p:sp>
    </p:spTree>
    <p:extLst>
      <p:ext uri="{BB962C8B-B14F-4D97-AF65-F5344CB8AC3E}">
        <p14:creationId xmlns:p14="http://schemas.microsoft.com/office/powerpoint/2010/main" val="2142806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6929DB-C75E-73F4-C4DB-E75DBBACC5C5}"/>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8CBC1E83-6107-83F9-8A75-6C9493CBDD8E}"/>
              </a:ext>
            </a:extLst>
          </p:cNvPr>
          <p:cNvSpPr>
            <a:spLocks noGrp="1"/>
          </p:cNvSpPr>
          <p:nvPr>
            <p:ph type="title"/>
          </p:nvPr>
        </p:nvSpPr>
        <p:spPr>
          <a:xfrm>
            <a:off x="2063552" y="404664"/>
            <a:ext cx="8147248" cy="1154392"/>
          </a:xfrm>
        </p:spPr>
        <p:txBody>
          <a:bodyPr>
            <a:normAutofit fontScale="90000"/>
          </a:bodyPr>
          <a:lstStyle/>
          <a:p>
            <a:r>
              <a:rPr lang="en-US" b="1" dirty="0"/>
              <a:t>Application of VAT to intra-EU transactions</a:t>
            </a:r>
            <a:endParaRPr lang="en-GB" b="1" noProof="0" dirty="0"/>
          </a:p>
        </p:txBody>
      </p:sp>
      <p:sp>
        <p:nvSpPr>
          <p:cNvPr id="3" name="Segnaposto contenuto 2">
            <a:extLst>
              <a:ext uri="{FF2B5EF4-FFF2-40B4-BE49-F238E27FC236}">
                <a16:creationId xmlns:a16="http://schemas.microsoft.com/office/drawing/2014/main" id="{7E0302B0-6F1A-7A65-7588-F23DD0733D9B}"/>
              </a:ext>
            </a:extLst>
          </p:cNvPr>
          <p:cNvSpPr>
            <a:spLocks noGrp="1"/>
          </p:cNvSpPr>
          <p:nvPr>
            <p:ph idx="1"/>
          </p:nvPr>
        </p:nvSpPr>
        <p:spPr>
          <a:xfrm>
            <a:off x="998668" y="1665515"/>
            <a:ext cx="9353872" cy="4787822"/>
          </a:xfrm>
        </p:spPr>
        <p:txBody>
          <a:bodyPr>
            <a:normAutofit fontScale="92500" lnSpcReduction="20000"/>
          </a:bodyPr>
          <a:lstStyle/>
          <a:p>
            <a:pPr algn="just"/>
            <a:r>
              <a:rPr lang="en-US" kern="100" dirty="0">
                <a:ea typeface="Aptos" panose="020B0004020202020204" pitchFamily="34" charset="0"/>
                <a:cs typeface="Times New Roman" panose="02020603050405020304" pitchFamily="18" charset="0"/>
              </a:rPr>
              <a:t>Member States have developed a system of taxation of intra-Community trade governed by </a:t>
            </a:r>
            <a:r>
              <a:rPr lang="en-US" b="1" u="sng" kern="100" dirty="0">
                <a:ea typeface="Aptos" panose="020B0004020202020204" pitchFamily="34" charset="0"/>
                <a:cs typeface="Times New Roman" panose="02020603050405020304" pitchFamily="18" charset="0"/>
              </a:rPr>
              <a:t>Directive 680/1991/CE</a:t>
            </a:r>
            <a:r>
              <a:rPr lang="en-US" kern="100" dirty="0">
                <a:ea typeface="Aptos" panose="020B0004020202020204" pitchFamily="34" charset="0"/>
                <a:cs typeface="Times New Roman" panose="02020603050405020304" pitchFamily="18" charset="0"/>
              </a:rPr>
              <a:t>.</a:t>
            </a:r>
          </a:p>
          <a:p>
            <a:pPr algn="just"/>
            <a:endParaRPr lang="en-US" kern="100" dirty="0">
              <a:ea typeface="Aptos" panose="020B0004020202020204" pitchFamily="34" charset="0"/>
              <a:cs typeface="Times New Roman" panose="02020603050405020304" pitchFamily="18" charset="0"/>
            </a:endParaRPr>
          </a:p>
          <a:p>
            <a:pPr algn="just"/>
            <a:r>
              <a:rPr lang="en-US" kern="100" dirty="0">
                <a:ea typeface="Aptos" panose="020B0004020202020204" pitchFamily="34" charset="0"/>
                <a:cs typeface="Times New Roman" panose="02020603050405020304" pitchFamily="18" charset="0"/>
              </a:rPr>
              <a:t>Undoubtedly, the implementation of such a system has brought significant benefits, facilitating trade in a large market. However, due to the difficulty in performing controls, it has also resulted in extensive evasion thereby undermining the basis upon which the system rests. That’s why, economic operators are required to act in lieu of Customs, seeing to the settlement of VAT and to the statistical tracking of transactions put in place with other parties domiciled in the other States of the Union. </a:t>
            </a:r>
          </a:p>
          <a:p>
            <a:pPr algn="just"/>
            <a:endParaRPr lang="en-US" kern="100" dirty="0">
              <a:ea typeface="Aptos" panose="020B0004020202020204" pitchFamily="34" charset="0"/>
              <a:cs typeface="Times New Roman" panose="02020603050405020304" pitchFamily="18" charset="0"/>
            </a:endParaRPr>
          </a:p>
          <a:p>
            <a:pPr algn="just"/>
            <a:r>
              <a:rPr lang="en-US" kern="100" dirty="0">
                <a:ea typeface="Aptos" panose="020B0004020202020204" pitchFamily="34" charset="0"/>
                <a:cs typeface="Times New Roman" panose="02020603050405020304" pitchFamily="18" charset="0"/>
              </a:rPr>
              <a:t>Intra-Community trade rules </a:t>
            </a:r>
            <a:r>
              <a:rPr lang="en-US" b="1" kern="100" dirty="0">
                <a:ea typeface="Aptos" panose="020B0004020202020204" pitchFamily="34" charset="0"/>
                <a:cs typeface="Times New Roman" panose="02020603050405020304" pitchFamily="18" charset="0"/>
              </a:rPr>
              <a:t>essentially cover the supply and acquisition of goods</a:t>
            </a:r>
            <a:r>
              <a:rPr lang="en-US" kern="100" dirty="0">
                <a:ea typeface="Aptos" panose="020B0004020202020204" pitchFamily="34" charset="0"/>
                <a:cs typeface="Times New Roman" panose="02020603050405020304" pitchFamily="18" charset="0"/>
              </a:rPr>
              <a:t>. Until 2009, the rules also covered certain types of services as they were closely related to the sale or purchase of goods (e.g., brokerage services, transportation services, loading and unloading of goods, processing, etc.), </a:t>
            </a:r>
            <a:r>
              <a:rPr lang="en-US" b="1" kern="100" dirty="0">
                <a:ea typeface="Aptos" panose="020B0004020202020204" pitchFamily="34" charset="0"/>
                <a:cs typeface="Times New Roman" panose="02020603050405020304" pitchFamily="18" charset="0"/>
              </a:rPr>
              <a:t>which are currently governed by the “ordinary” rules on the territoriality of services </a:t>
            </a:r>
            <a:r>
              <a:rPr lang="en-US" sz="2400" b="1" kern="100" dirty="0">
                <a:effectLst/>
                <a:ea typeface="Aptos" panose="020B0004020202020204" pitchFamily="34" charset="0"/>
                <a:cs typeface="Times New Roman" panose="02020603050405020304" pitchFamily="18" charset="0"/>
              </a:rPr>
              <a:t>(</a:t>
            </a:r>
            <a:r>
              <a:rPr lang="it-IT" sz="2000" b="1" i="0" u="sng" strike="noStrike" baseline="0" dirty="0"/>
              <a:t>Directive 2008/8/CE </a:t>
            </a:r>
            <a:r>
              <a:rPr lang="it-IT" sz="2000" b="1" i="0" u="none" strike="noStrike" baseline="0" dirty="0"/>
              <a:t>)</a:t>
            </a:r>
            <a:r>
              <a:rPr lang="en-US" kern="100" dirty="0">
                <a:ea typeface="Aptos" panose="020B0004020202020204" pitchFamily="34" charset="0"/>
                <a:cs typeface="Times New Roman" panose="02020603050405020304" pitchFamily="18" charset="0"/>
              </a:rPr>
              <a:t>.</a:t>
            </a:r>
          </a:p>
          <a:p>
            <a:pPr algn="just"/>
            <a:endParaRPr lang="en-US" dirty="0">
              <a:sym typeface="Wingdings" pitchFamily="2" charset="2"/>
            </a:endParaRPr>
          </a:p>
        </p:txBody>
      </p:sp>
      <p:sp>
        <p:nvSpPr>
          <p:cNvPr id="4" name="Segnaposto piè di pagina 3">
            <a:extLst>
              <a:ext uri="{FF2B5EF4-FFF2-40B4-BE49-F238E27FC236}">
                <a16:creationId xmlns:a16="http://schemas.microsoft.com/office/drawing/2014/main" id="{28EFFD4A-20F3-7EFD-8509-7602E855CAAA}"/>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DBC6A131-CC71-B149-CA4D-773A09E93351}"/>
              </a:ext>
            </a:extLst>
          </p:cNvPr>
          <p:cNvSpPr>
            <a:spLocks noGrp="1"/>
          </p:cNvSpPr>
          <p:nvPr>
            <p:ph type="sldNum" sz="quarter" idx="12"/>
          </p:nvPr>
        </p:nvSpPr>
        <p:spPr/>
        <p:txBody>
          <a:bodyPr/>
          <a:lstStyle/>
          <a:p>
            <a:fld id="{8C78715A-8BC9-47D3-917F-06D9AC818EBB}" type="slidenum">
              <a:rPr lang="it-IT" smtClean="0"/>
              <a:pPr/>
              <a:t>16</a:t>
            </a:fld>
            <a:endParaRPr lang="it-IT" dirty="0"/>
          </a:p>
        </p:txBody>
      </p:sp>
    </p:spTree>
    <p:extLst>
      <p:ext uri="{BB962C8B-B14F-4D97-AF65-F5344CB8AC3E}">
        <p14:creationId xmlns:p14="http://schemas.microsoft.com/office/powerpoint/2010/main" val="230983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19EF2E-0D7C-D079-32D2-DEEF11B11333}"/>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9B029A30-1393-8322-A8EB-DFA0DE47E88E}"/>
              </a:ext>
            </a:extLst>
          </p:cNvPr>
          <p:cNvSpPr>
            <a:spLocks noGrp="1"/>
          </p:cNvSpPr>
          <p:nvPr>
            <p:ph type="title"/>
          </p:nvPr>
        </p:nvSpPr>
        <p:spPr>
          <a:xfrm>
            <a:off x="2063552" y="404664"/>
            <a:ext cx="8147248" cy="1154392"/>
          </a:xfrm>
        </p:spPr>
        <p:txBody>
          <a:bodyPr>
            <a:normAutofit fontScale="90000"/>
          </a:bodyPr>
          <a:lstStyle/>
          <a:p>
            <a:r>
              <a:rPr lang="en-US" b="1" dirty="0"/>
              <a:t>Application of VAT to intra-EU transactions</a:t>
            </a:r>
            <a:endParaRPr lang="en-GB" b="1" noProof="0" dirty="0"/>
          </a:p>
        </p:txBody>
      </p:sp>
      <p:sp>
        <p:nvSpPr>
          <p:cNvPr id="3" name="Segnaposto contenuto 2">
            <a:extLst>
              <a:ext uri="{FF2B5EF4-FFF2-40B4-BE49-F238E27FC236}">
                <a16:creationId xmlns:a16="http://schemas.microsoft.com/office/drawing/2014/main" id="{7DD2FB53-51E2-3628-9604-463942B0082B}"/>
              </a:ext>
            </a:extLst>
          </p:cNvPr>
          <p:cNvSpPr>
            <a:spLocks noGrp="1"/>
          </p:cNvSpPr>
          <p:nvPr>
            <p:ph idx="1"/>
          </p:nvPr>
        </p:nvSpPr>
        <p:spPr>
          <a:xfrm>
            <a:off x="998668" y="1665515"/>
            <a:ext cx="9353872" cy="4787822"/>
          </a:xfrm>
        </p:spPr>
        <p:txBody>
          <a:bodyPr>
            <a:normAutofit/>
          </a:bodyPr>
          <a:lstStyle/>
          <a:p>
            <a:pPr algn="just"/>
            <a:r>
              <a:rPr lang="en-US" dirty="0">
                <a:sym typeface="Wingdings" pitchFamily="2" charset="2"/>
              </a:rPr>
              <a:t>In order that a transaction may be considered an intra-EU acquisition or supply it must meet three precise requirements, which are the very prerequisites of the transaction:</a:t>
            </a:r>
          </a:p>
          <a:p>
            <a:pPr marL="0" indent="0" algn="just">
              <a:buNone/>
            </a:pPr>
            <a:r>
              <a:rPr lang="en-US" dirty="0">
                <a:sym typeface="Wingdings" pitchFamily="2" charset="2"/>
              </a:rPr>
              <a:t>	•	it must be made for a consideration and involve the transfer of ownership or other right in rem (it follows, inter alia, that gratuitous transfers are taxed in the country of origin);</a:t>
            </a:r>
          </a:p>
          <a:p>
            <a:pPr marL="0" indent="0" algn="just">
              <a:buNone/>
            </a:pPr>
            <a:r>
              <a:rPr lang="en-US" dirty="0">
                <a:sym typeface="Wingdings" pitchFamily="2" charset="2"/>
              </a:rPr>
              <a:t>	•	it must take place between two VAT entities identified in two Member States (with the consequence that if the purchaser is a private consumer, VAT will be applied directly by the seller, according to the rules and at the rates in force in the seller’s EU country of establishment. Therefore, in such cases, the principle of taxation at source is applied);</a:t>
            </a:r>
          </a:p>
          <a:p>
            <a:pPr marL="0" indent="0" algn="just">
              <a:buNone/>
            </a:pPr>
            <a:r>
              <a:rPr lang="en-US" dirty="0">
                <a:sym typeface="Wingdings" pitchFamily="2" charset="2"/>
              </a:rPr>
              <a:t>	•	 the goods must be transported or dispatched from one Member State and destined for another Member State.</a:t>
            </a:r>
          </a:p>
          <a:p>
            <a:pPr algn="just"/>
            <a:endParaRPr lang="en-US" dirty="0">
              <a:sym typeface="Wingdings" pitchFamily="2" charset="2"/>
            </a:endParaRPr>
          </a:p>
        </p:txBody>
      </p:sp>
      <p:sp>
        <p:nvSpPr>
          <p:cNvPr id="4" name="Segnaposto piè di pagina 3">
            <a:extLst>
              <a:ext uri="{FF2B5EF4-FFF2-40B4-BE49-F238E27FC236}">
                <a16:creationId xmlns:a16="http://schemas.microsoft.com/office/drawing/2014/main" id="{A179B799-8320-5B0B-4047-3D744F35ACE0}"/>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C79DEB1A-4CC7-CF26-4213-A4850D05893D}"/>
              </a:ext>
            </a:extLst>
          </p:cNvPr>
          <p:cNvSpPr>
            <a:spLocks noGrp="1"/>
          </p:cNvSpPr>
          <p:nvPr>
            <p:ph type="sldNum" sz="quarter" idx="12"/>
          </p:nvPr>
        </p:nvSpPr>
        <p:spPr/>
        <p:txBody>
          <a:bodyPr/>
          <a:lstStyle/>
          <a:p>
            <a:fld id="{8C78715A-8BC9-47D3-917F-06D9AC818EBB}" type="slidenum">
              <a:rPr lang="it-IT" smtClean="0"/>
              <a:pPr/>
              <a:t>17</a:t>
            </a:fld>
            <a:endParaRPr lang="it-IT" dirty="0"/>
          </a:p>
        </p:txBody>
      </p:sp>
    </p:spTree>
    <p:extLst>
      <p:ext uri="{BB962C8B-B14F-4D97-AF65-F5344CB8AC3E}">
        <p14:creationId xmlns:p14="http://schemas.microsoft.com/office/powerpoint/2010/main" val="3470618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6EB9C9-9953-CA3F-CFE4-2C6E96481DB4}"/>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8BA33063-5052-A89D-540E-99953D592469}"/>
              </a:ext>
            </a:extLst>
          </p:cNvPr>
          <p:cNvSpPr>
            <a:spLocks noGrp="1"/>
          </p:cNvSpPr>
          <p:nvPr>
            <p:ph type="title"/>
          </p:nvPr>
        </p:nvSpPr>
        <p:spPr>
          <a:xfrm>
            <a:off x="2063552" y="404664"/>
            <a:ext cx="8147248" cy="1154392"/>
          </a:xfrm>
        </p:spPr>
        <p:txBody>
          <a:bodyPr>
            <a:normAutofit fontScale="90000"/>
          </a:bodyPr>
          <a:lstStyle/>
          <a:p>
            <a:r>
              <a:rPr lang="en-US" b="1" dirty="0"/>
              <a:t>Application of VAT to intra-EU transactions</a:t>
            </a:r>
            <a:endParaRPr lang="en-GB" b="1" noProof="0" dirty="0"/>
          </a:p>
        </p:txBody>
      </p:sp>
      <p:sp>
        <p:nvSpPr>
          <p:cNvPr id="3" name="Segnaposto contenuto 2">
            <a:extLst>
              <a:ext uri="{FF2B5EF4-FFF2-40B4-BE49-F238E27FC236}">
                <a16:creationId xmlns:a16="http://schemas.microsoft.com/office/drawing/2014/main" id="{B1B23D03-95F0-72D9-98A4-D0D44432719A}"/>
              </a:ext>
            </a:extLst>
          </p:cNvPr>
          <p:cNvSpPr>
            <a:spLocks noGrp="1"/>
          </p:cNvSpPr>
          <p:nvPr>
            <p:ph idx="1"/>
          </p:nvPr>
        </p:nvSpPr>
        <p:spPr>
          <a:xfrm>
            <a:off x="998668" y="1665515"/>
            <a:ext cx="9353872" cy="4896756"/>
          </a:xfrm>
        </p:spPr>
        <p:txBody>
          <a:bodyPr>
            <a:normAutofit fontScale="92500" lnSpcReduction="20000"/>
          </a:bodyPr>
          <a:lstStyle/>
          <a:p>
            <a:pPr algn="just"/>
            <a:r>
              <a:rPr lang="en-US" b="1" u="sng" dirty="0">
                <a:sym typeface="Wingdings" pitchFamily="2" charset="2"/>
              </a:rPr>
              <a:t>INTRA-EU SUPPLY</a:t>
            </a:r>
            <a:r>
              <a:rPr lang="en-US" b="1" dirty="0">
                <a:sym typeface="Wingdings" pitchFamily="2" charset="2"/>
              </a:rPr>
              <a:t> </a:t>
            </a:r>
            <a:r>
              <a:rPr lang="en-US" dirty="0">
                <a:sym typeface="Wingdings" pitchFamily="2" charset="2"/>
              </a:rPr>
              <a:t>which meets the above conditions, is considered a non-taxable transaction in the territory of the State, but is subject to the invoicing requirement.</a:t>
            </a:r>
          </a:p>
          <a:p>
            <a:pPr algn="just"/>
            <a:r>
              <a:rPr lang="en-US" dirty="0">
                <a:sym typeface="Wingdings" pitchFamily="2" charset="2"/>
              </a:rPr>
              <a:t>Conversely, </a:t>
            </a:r>
            <a:r>
              <a:rPr lang="en-US" b="1" u="sng" dirty="0">
                <a:sym typeface="Wingdings" pitchFamily="2" charset="2"/>
              </a:rPr>
              <a:t>INTRA-EU ACQUISITION</a:t>
            </a:r>
            <a:r>
              <a:rPr lang="en-US" dirty="0">
                <a:sym typeface="Wingdings" pitchFamily="2" charset="2"/>
              </a:rPr>
              <a:t> is subject to VAT in Italy through the mechanism whereby the purchaser integrates the foreign invoices with domestic VAT, in accordance with the principle of taxation at the place of destination.</a:t>
            </a:r>
          </a:p>
          <a:p>
            <a:pPr algn="just"/>
            <a:endParaRPr lang="en-US" dirty="0">
              <a:sym typeface="Wingdings" pitchFamily="2" charset="2"/>
            </a:endParaRPr>
          </a:p>
          <a:p>
            <a:pPr algn="just"/>
            <a:r>
              <a:rPr lang="en-US" dirty="0">
                <a:sym typeface="Wingdings" pitchFamily="2" charset="2"/>
              </a:rPr>
              <a:t>It is important also the “status” of the taxable person. So, in force to Directive 680/1991/CE it is necessary the distinction between:</a:t>
            </a:r>
          </a:p>
          <a:p>
            <a:pPr marL="457200" indent="-457200" algn="just">
              <a:buAutoNum type="arabicParenR"/>
            </a:pPr>
            <a:r>
              <a:rPr lang="en-US" u="sng" dirty="0">
                <a:sym typeface="Wingdings" pitchFamily="2" charset="2"/>
              </a:rPr>
              <a:t>Origin principle</a:t>
            </a:r>
            <a:r>
              <a:rPr lang="en-US" dirty="0">
                <a:sym typeface="Wingdings" pitchFamily="2" charset="2"/>
              </a:rPr>
              <a:t>: taxation according to the country of origin for transactions carried out with final consumers (so-called Business to Consumer transactions; B2C). In this hypothesis, the supplier normally applies the tax regardless of the Member State in which the goods will be placed; </a:t>
            </a:r>
          </a:p>
          <a:p>
            <a:pPr marL="457200" indent="-457200" algn="just">
              <a:buAutoNum type="arabicParenR"/>
            </a:pPr>
            <a:r>
              <a:rPr lang="en-US" u="sng" dirty="0">
                <a:sym typeface="Wingdings" pitchFamily="2" charset="2"/>
              </a:rPr>
              <a:t>Destination principle</a:t>
            </a:r>
            <a:r>
              <a:rPr lang="en-US" dirty="0">
                <a:sym typeface="Wingdings" pitchFamily="2" charset="2"/>
              </a:rPr>
              <a:t>: taxation according to the country of destination for trade between VAT taxable persons (so-called Business to Business transactions; B2B). In this hypothesis, the supplier does not apply the tax</a:t>
            </a:r>
          </a:p>
          <a:p>
            <a:pPr algn="just"/>
            <a:endParaRPr lang="en-US" dirty="0">
              <a:sym typeface="Wingdings" pitchFamily="2" charset="2"/>
            </a:endParaRPr>
          </a:p>
        </p:txBody>
      </p:sp>
      <p:sp>
        <p:nvSpPr>
          <p:cNvPr id="4" name="Segnaposto piè di pagina 3">
            <a:extLst>
              <a:ext uri="{FF2B5EF4-FFF2-40B4-BE49-F238E27FC236}">
                <a16:creationId xmlns:a16="http://schemas.microsoft.com/office/drawing/2014/main" id="{98510965-F8BD-755B-CDE7-BC912E54DDD1}"/>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DFBB644A-14DE-1209-DC1E-91044CB4DB4D}"/>
              </a:ext>
            </a:extLst>
          </p:cNvPr>
          <p:cNvSpPr>
            <a:spLocks noGrp="1"/>
          </p:cNvSpPr>
          <p:nvPr>
            <p:ph type="sldNum" sz="quarter" idx="12"/>
          </p:nvPr>
        </p:nvSpPr>
        <p:spPr/>
        <p:txBody>
          <a:bodyPr/>
          <a:lstStyle/>
          <a:p>
            <a:fld id="{8C78715A-8BC9-47D3-917F-06D9AC818EBB}" type="slidenum">
              <a:rPr lang="it-IT" smtClean="0"/>
              <a:pPr/>
              <a:t>18</a:t>
            </a:fld>
            <a:endParaRPr lang="it-IT" dirty="0"/>
          </a:p>
        </p:txBody>
      </p:sp>
    </p:spTree>
    <p:extLst>
      <p:ext uri="{BB962C8B-B14F-4D97-AF65-F5344CB8AC3E}">
        <p14:creationId xmlns:p14="http://schemas.microsoft.com/office/powerpoint/2010/main" val="2805249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20102-C7C1-FF88-DAE5-BDEB50094FB7}"/>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033F6F06-3E95-E5F2-1033-3C0583C8E5CA}"/>
              </a:ext>
            </a:extLst>
          </p:cNvPr>
          <p:cNvSpPr>
            <a:spLocks noGrp="1"/>
          </p:cNvSpPr>
          <p:nvPr>
            <p:ph type="title"/>
          </p:nvPr>
        </p:nvSpPr>
        <p:spPr>
          <a:xfrm>
            <a:off x="2063552" y="404664"/>
            <a:ext cx="8147248" cy="1154392"/>
          </a:xfrm>
        </p:spPr>
        <p:txBody>
          <a:bodyPr>
            <a:normAutofit/>
          </a:bodyPr>
          <a:lstStyle/>
          <a:p>
            <a:r>
              <a:rPr lang="en-US" sz="3800" b="1" dirty="0"/>
              <a:t>Non-EU transactions in general</a:t>
            </a:r>
          </a:p>
        </p:txBody>
      </p:sp>
      <p:sp>
        <p:nvSpPr>
          <p:cNvPr id="3" name="Segnaposto contenuto 2">
            <a:extLst>
              <a:ext uri="{FF2B5EF4-FFF2-40B4-BE49-F238E27FC236}">
                <a16:creationId xmlns:a16="http://schemas.microsoft.com/office/drawing/2014/main" id="{47729044-CD8D-B22E-4D42-B1A11D236875}"/>
              </a:ext>
            </a:extLst>
          </p:cNvPr>
          <p:cNvSpPr>
            <a:spLocks noGrp="1"/>
          </p:cNvSpPr>
          <p:nvPr>
            <p:ph idx="1"/>
          </p:nvPr>
        </p:nvSpPr>
        <p:spPr>
          <a:xfrm>
            <a:off x="998668" y="1251857"/>
            <a:ext cx="9353872" cy="5310414"/>
          </a:xfrm>
        </p:spPr>
        <p:txBody>
          <a:bodyPr>
            <a:normAutofit/>
          </a:bodyPr>
          <a:lstStyle/>
          <a:p>
            <a:pPr algn="just"/>
            <a:r>
              <a:rPr lang="en-US" dirty="0">
                <a:sym typeface="Wingdings" pitchFamily="2" charset="2"/>
              </a:rPr>
              <a:t>Transactions with non-EU countries (i.e. countries other than those belonging to the European Union, including, following Brexit, the UK) constitute imports and exports and are handled by customs authorities, which essentially perform tasks concerning: </a:t>
            </a:r>
          </a:p>
          <a:p>
            <a:pPr marL="0" indent="0" algn="just">
              <a:buNone/>
            </a:pPr>
            <a:r>
              <a:rPr lang="en-US" dirty="0">
                <a:sym typeface="Wingdings" pitchFamily="2" charset="2"/>
              </a:rPr>
              <a:t>	•	settlement and collection of VAT (as well as customs duties);</a:t>
            </a:r>
          </a:p>
          <a:p>
            <a:pPr marL="0" indent="0" algn="just">
              <a:buNone/>
            </a:pPr>
            <a:r>
              <a:rPr lang="en-US" dirty="0">
                <a:sym typeface="Wingdings" pitchFamily="2" charset="2"/>
              </a:rPr>
              <a:t>	•	statistical tracking of transactions;</a:t>
            </a:r>
          </a:p>
          <a:p>
            <a:pPr marL="0" indent="0" algn="just">
              <a:buNone/>
            </a:pPr>
            <a:r>
              <a:rPr lang="en-US" dirty="0">
                <a:sym typeface="Wingdings" pitchFamily="2" charset="2"/>
              </a:rPr>
              <a:t>	•	immediate control of the goods underlying the transactions;</a:t>
            </a:r>
          </a:p>
          <a:p>
            <a:pPr marL="0" indent="0" algn="just">
              <a:buNone/>
            </a:pPr>
            <a:r>
              <a:rPr lang="en-US" dirty="0">
                <a:sym typeface="Wingdings" pitchFamily="2" charset="2"/>
              </a:rPr>
              <a:t>	•	other controls (e.g., relating to health, artistic heritage protection, arms trade, etc.)</a:t>
            </a:r>
          </a:p>
          <a:p>
            <a:pPr algn="just"/>
            <a:r>
              <a:rPr lang="en-US" dirty="0">
                <a:sym typeface="Wingdings" pitchFamily="2" charset="2"/>
              </a:rPr>
              <a:t>With regard to transactions with non-EU countries, economic operators are required to show the goods to customs and state the place of destination of the goods in the customs declaration, subjecting such goods to a customs procedure. </a:t>
            </a:r>
          </a:p>
        </p:txBody>
      </p:sp>
      <p:sp>
        <p:nvSpPr>
          <p:cNvPr id="4" name="Segnaposto piè di pagina 3">
            <a:extLst>
              <a:ext uri="{FF2B5EF4-FFF2-40B4-BE49-F238E27FC236}">
                <a16:creationId xmlns:a16="http://schemas.microsoft.com/office/drawing/2014/main" id="{AA3EB29A-DCC0-3E80-BF95-2341B4E981F5}"/>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D22DEC57-0DC9-9DD2-1FCE-6E4583169658}"/>
              </a:ext>
            </a:extLst>
          </p:cNvPr>
          <p:cNvSpPr>
            <a:spLocks noGrp="1"/>
          </p:cNvSpPr>
          <p:nvPr>
            <p:ph type="sldNum" sz="quarter" idx="12"/>
          </p:nvPr>
        </p:nvSpPr>
        <p:spPr/>
        <p:txBody>
          <a:bodyPr/>
          <a:lstStyle/>
          <a:p>
            <a:fld id="{8C78715A-8BC9-47D3-917F-06D9AC818EBB}" type="slidenum">
              <a:rPr lang="it-IT" smtClean="0"/>
              <a:pPr/>
              <a:t>19</a:t>
            </a:fld>
            <a:endParaRPr lang="it-IT" dirty="0"/>
          </a:p>
        </p:txBody>
      </p:sp>
    </p:spTree>
    <p:extLst>
      <p:ext uri="{BB962C8B-B14F-4D97-AF65-F5344CB8AC3E}">
        <p14:creationId xmlns:p14="http://schemas.microsoft.com/office/powerpoint/2010/main" val="211360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8D69B-45E9-3B22-7DC0-A437DC34CCCA}"/>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8894BF74-D514-2DAA-D6B6-1C8193224B4A}"/>
              </a:ext>
            </a:extLst>
          </p:cNvPr>
          <p:cNvSpPr>
            <a:spLocks noGrp="1"/>
          </p:cNvSpPr>
          <p:nvPr>
            <p:ph type="title"/>
          </p:nvPr>
        </p:nvSpPr>
        <p:spPr>
          <a:xfrm>
            <a:off x="2063552" y="404664"/>
            <a:ext cx="8147248" cy="1154392"/>
          </a:xfrm>
        </p:spPr>
        <p:txBody>
          <a:bodyPr>
            <a:normAutofit/>
          </a:bodyPr>
          <a:lstStyle/>
          <a:p>
            <a:r>
              <a:rPr lang="en-US" sz="4000" b="1" dirty="0"/>
              <a:t>VAT on exports</a:t>
            </a:r>
            <a:endParaRPr lang="en-GB" sz="4000" b="1" dirty="0"/>
          </a:p>
        </p:txBody>
      </p:sp>
      <p:sp>
        <p:nvSpPr>
          <p:cNvPr id="3" name="Segnaposto contenuto 2">
            <a:extLst>
              <a:ext uri="{FF2B5EF4-FFF2-40B4-BE49-F238E27FC236}">
                <a16:creationId xmlns:a16="http://schemas.microsoft.com/office/drawing/2014/main" id="{599DE9A3-BC30-EB66-B42E-8D5BD156B9CD}"/>
              </a:ext>
            </a:extLst>
          </p:cNvPr>
          <p:cNvSpPr>
            <a:spLocks noGrp="1"/>
          </p:cNvSpPr>
          <p:nvPr>
            <p:ph idx="1"/>
          </p:nvPr>
        </p:nvSpPr>
        <p:spPr>
          <a:xfrm>
            <a:off x="998668" y="1251857"/>
            <a:ext cx="9353872" cy="5310414"/>
          </a:xfrm>
        </p:spPr>
        <p:txBody>
          <a:bodyPr>
            <a:normAutofit/>
          </a:bodyPr>
          <a:lstStyle/>
          <a:p>
            <a:pPr algn="just"/>
            <a:r>
              <a:rPr lang="en-US" dirty="0">
                <a:sym typeface="Wingdings" pitchFamily="2" charset="2"/>
              </a:rPr>
              <a:t>Transactions involving the export of goods carry little significance from a customs perspective. Indeed, although they are handled by customs authorities, they are not subject to customs duties.          </a:t>
            </a:r>
          </a:p>
          <a:p>
            <a:pPr marL="0" indent="0" algn="just">
              <a:buNone/>
            </a:pPr>
            <a:endParaRPr lang="en-US" dirty="0">
              <a:sym typeface="Wingdings" pitchFamily="2" charset="2"/>
            </a:endParaRPr>
          </a:p>
          <a:p>
            <a:pPr algn="just"/>
            <a:r>
              <a:rPr lang="en-US" dirty="0">
                <a:sym typeface="Wingdings" pitchFamily="2" charset="2"/>
              </a:rPr>
              <a:t>Export supplies are non-taxable for VAT purposes, although they remain subject to invoicing, registration, settlement and reporting requirements.         </a:t>
            </a:r>
          </a:p>
          <a:p>
            <a:pPr marL="0" indent="0" algn="just">
              <a:buNone/>
            </a:pPr>
            <a:endParaRPr lang="en-US" dirty="0">
              <a:sym typeface="Wingdings" pitchFamily="2" charset="2"/>
            </a:endParaRPr>
          </a:p>
          <a:p>
            <a:pPr algn="just"/>
            <a:r>
              <a:rPr lang="en-US" dirty="0">
                <a:sym typeface="Wingdings" pitchFamily="2" charset="2"/>
              </a:rPr>
              <a:t>In addition, these transactions, again in the context of the VAT regulations, contribute to forming turnover and, more importantly, fall within the similar transactions that, pursuant to Article 19 of Presidential Decree no. 633 of 1972, allow the tax pertaining to goods and services used in the production of the exported goods to be deducted.</a:t>
            </a:r>
          </a:p>
        </p:txBody>
      </p:sp>
      <p:sp>
        <p:nvSpPr>
          <p:cNvPr id="4" name="Segnaposto piè di pagina 3">
            <a:extLst>
              <a:ext uri="{FF2B5EF4-FFF2-40B4-BE49-F238E27FC236}">
                <a16:creationId xmlns:a16="http://schemas.microsoft.com/office/drawing/2014/main" id="{1C5D4EC9-A64D-FD99-DFA4-7FF3303A7E92}"/>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D5B8284D-1D3D-6842-24B9-326A976D24E9}"/>
              </a:ext>
            </a:extLst>
          </p:cNvPr>
          <p:cNvSpPr>
            <a:spLocks noGrp="1"/>
          </p:cNvSpPr>
          <p:nvPr>
            <p:ph type="sldNum" sz="quarter" idx="12"/>
          </p:nvPr>
        </p:nvSpPr>
        <p:spPr/>
        <p:txBody>
          <a:bodyPr/>
          <a:lstStyle/>
          <a:p>
            <a:fld id="{8C78715A-8BC9-47D3-917F-06D9AC818EBB}" type="slidenum">
              <a:rPr lang="it-IT" smtClean="0"/>
              <a:pPr/>
              <a:t>20</a:t>
            </a:fld>
            <a:endParaRPr lang="it-IT" dirty="0"/>
          </a:p>
        </p:txBody>
      </p:sp>
    </p:spTree>
    <p:extLst>
      <p:ext uri="{BB962C8B-B14F-4D97-AF65-F5344CB8AC3E}">
        <p14:creationId xmlns:p14="http://schemas.microsoft.com/office/powerpoint/2010/main" val="2793331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844998-CBE5-96FA-C268-EBDA78F43421}"/>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A2C6308F-85EF-BA12-89BE-98F78857C249}"/>
              </a:ext>
            </a:extLst>
          </p:cNvPr>
          <p:cNvSpPr>
            <a:spLocks noGrp="1"/>
          </p:cNvSpPr>
          <p:nvPr>
            <p:ph type="title"/>
          </p:nvPr>
        </p:nvSpPr>
        <p:spPr>
          <a:xfrm>
            <a:off x="2063552" y="404664"/>
            <a:ext cx="8147248" cy="1154392"/>
          </a:xfrm>
        </p:spPr>
        <p:txBody>
          <a:bodyPr>
            <a:normAutofit/>
          </a:bodyPr>
          <a:lstStyle/>
          <a:p>
            <a:r>
              <a:rPr lang="en-US" sz="4000" b="1" dirty="0"/>
              <a:t>VAT on exports</a:t>
            </a:r>
            <a:endParaRPr lang="en-GB" sz="4000" b="1" dirty="0"/>
          </a:p>
        </p:txBody>
      </p:sp>
      <p:sp>
        <p:nvSpPr>
          <p:cNvPr id="3" name="Segnaposto contenuto 2">
            <a:extLst>
              <a:ext uri="{FF2B5EF4-FFF2-40B4-BE49-F238E27FC236}">
                <a16:creationId xmlns:a16="http://schemas.microsoft.com/office/drawing/2014/main" id="{F27C6E4A-8648-EEC1-E42F-8A010FF4926F}"/>
              </a:ext>
            </a:extLst>
          </p:cNvPr>
          <p:cNvSpPr>
            <a:spLocks noGrp="1"/>
          </p:cNvSpPr>
          <p:nvPr>
            <p:ph idx="1"/>
          </p:nvPr>
        </p:nvSpPr>
        <p:spPr>
          <a:xfrm>
            <a:off x="998668" y="1251857"/>
            <a:ext cx="9353872" cy="5310414"/>
          </a:xfrm>
        </p:spPr>
        <p:txBody>
          <a:bodyPr>
            <a:normAutofit/>
          </a:bodyPr>
          <a:lstStyle/>
          <a:p>
            <a:pPr algn="just"/>
            <a:r>
              <a:rPr lang="en-US" dirty="0">
                <a:sym typeface="Wingdings" pitchFamily="2" charset="2"/>
              </a:rPr>
              <a:t>Exports are defined as supplies made by dispatching or transporting goods out of the territory of the European Union. Such exports may be:              </a:t>
            </a:r>
          </a:p>
          <a:p>
            <a:pPr marL="0" indent="0" algn="just">
              <a:buNone/>
            </a:pPr>
            <a:r>
              <a:rPr lang="en-US" dirty="0">
                <a:sym typeface="Wingdings" pitchFamily="2" charset="2"/>
              </a:rPr>
              <a:t>	• direct, in the event that the domestic suppliers make the supplies themselves by transporting or dispatching the goods out of the territory of the European Union;            </a:t>
            </a:r>
          </a:p>
          <a:p>
            <a:pPr marL="0" indent="0" algn="just">
              <a:buNone/>
            </a:pPr>
            <a:r>
              <a:rPr lang="en-US" dirty="0">
                <a:sym typeface="Wingdings" pitchFamily="2" charset="2"/>
              </a:rPr>
              <a:t>	• direct through a commission agent, in which case the supply to the commission agent is also considered a non-taxable export;               </a:t>
            </a:r>
          </a:p>
          <a:p>
            <a:pPr marL="0" indent="0" algn="just">
              <a:buNone/>
            </a:pPr>
            <a:r>
              <a:rPr lang="en-US" dirty="0">
                <a:sym typeface="Wingdings" pitchFamily="2" charset="2"/>
              </a:rPr>
              <a:t>	• improper, in the event that the goods are dispatched outside the territory of the European Union by the foreign purchaser; such dispatch must take place within the 90-day time limit (failure to meet this time limit will cause the domestic supplier to be responsible for payment of the tax not applied on the supply);</a:t>
            </a:r>
          </a:p>
          <a:p>
            <a:pPr marL="0" indent="0" algn="just">
              <a:buNone/>
            </a:pPr>
            <a:r>
              <a:rPr lang="en-US" dirty="0">
                <a:sym typeface="Wingdings" pitchFamily="2" charset="2"/>
              </a:rPr>
              <a:t>	• triangular, when the Italian recipient instructs the supplier to deliver the goods directly to the foreign customer.</a:t>
            </a:r>
          </a:p>
        </p:txBody>
      </p:sp>
      <p:sp>
        <p:nvSpPr>
          <p:cNvPr id="4" name="Segnaposto piè di pagina 3">
            <a:extLst>
              <a:ext uri="{FF2B5EF4-FFF2-40B4-BE49-F238E27FC236}">
                <a16:creationId xmlns:a16="http://schemas.microsoft.com/office/drawing/2014/main" id="{E2621A39-B93F-AD68-EC4A-78ACF8402AB6}"/>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0FEE7732-0E16-4F88-086C-A0CE8ACD737B}"/>
              </a:ext>
            </a:extLst>
          </p:cNvPr>
          <p:cNvSpPr>
            <a:spLocks noGrp="1"/>
          </p:cNvSpPr>
          <p:nvPr>
            <p:ph type="sldNum" sz="quarter" idx="12"/>
          </p:nvPr>
        </p:nvSpPr>
        <p:spPr/>
        <p:txBody>
          <a:bodyPr/>
          <a:lstStyle/>
          <a:p>
            <a:fld id="{8C78715A-8BC9-47D3-917F-06D9AC818EBB}" type="slidenum">
              <a:rPr lang="it-IT" smtClean="0"/>
              <a:pPr/>
              <a:t>21</a:t>
            </a:fld>
            <a:endParaRPr lang="it-IT" dirty="0"/>
          </a:p>
        </p:txBody>
      </p:sp>
    </p:spTree>
    <p:extLst>
      <p:ext uri="{BB962C8B-B14F-4D97-AF65-F5344CB8AC3E}">
        <p14:creationId xmlns:p14="http://schemas.microsoft.com/office/powerpoint/2010/main" val="3024210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41D37B-F69A-E5DF-F944-09483550FBC2}"/>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BFD68B77-F30F-63D6-A583-713C5C41E072}"/>
              </a:ext>
            </a:extLst>
          </p:cNvPr>
          <p:cNvSpPr>
            <a:spLocks noGrp="1"/>
          </p:cNvSpPr>
          <p:nvPr>
            <p:ph type="title"/>
          </p:nvPr>
        </p:nvSpPr>
        <p:spPr>
          <a:xfrm>
            <a:off x="2063552" y="404664"/>
            <a:ext cx="8147248" cy="1154392"/>
          </a:xfrm>
        </p:spPr>
        <p:txBody>
          <a:bodyPr>
            <a:normAutofit/>
          </a:bodyPr>
          <a:lstStyle/>
          <a:p>
            <a:r>
              <a:rPr lang="en-US" sz="4000" b="1" dirty="0"/>
              <a:t>International services</a:t>
            </a:r>
          </a:p>
        </p:txBody>
      </p:sp>
      <p:sp>
        <p:nvSpPr>
          <p:cNvPr id="3" name="Segnaposto contenuto 2">
            <a:extLst>
              <a:ext uri="{FF2B5EF4-FFF2-40B4-BE49-F238E27FC236}">
                <a16:creationId xmlns:a16="http://schemas.microsoft.com/office/drawing/2014/main" id="{C7483D27-E028-530E-DC62-1AA0EF0C888B}"/>
              </a:ext>
            </a:extLst>
          </p:cNvPr>
          <p:cNvSpPr>
            <a:spLocks noGrp="1"/>
          </p:cNvSpPr>
          <p:nvPr>
            <p:ph idx="1"/>
          </p:nvPr>
        </p:nvSpPr>
        <p:spPr>
          <a:xfrm>
            <a:off x="998668" y="1251857"/>
            <a:ext cx="9353872" cy="5310414"/>
          </a:xfrm>
        </p:spPr>
        <p:txBody>
          <a:bodyPr>
            <a:normAutofit/>
          </a:bodyPr>
          <a:lstStyle/>
          <a:p>
            <a:pPr algn="just"/>
            <a:r>
              <a:rPr lang="en-US" sz="1900" dirty="0">
                <a:sym typeface="Wingdings" pitchFamily="2" charset="2"/>
              </a:rPr>
              <a:t>There are some supply of goods and services that are considered by law placed in an international market and in a context that cannot be located in the national territory. They are considered international or related to international trade and, as such, are not subject to taxation. These services include:</a:t>
            </a:r>
          </a:p>
          <a:p>
            <a:pPr lvl="1" algn="just">
              <a:buFont typeface="Courier New" panose="02070309020205020404" pitchFamily="49" charset="0"/>
              <a:buChar char="o"/>
            </a:pPr>
            <a:r>
              <a:rPr lang="en-US" sz="1900" dirty="0">
                <a:sym typeface="Wingdings" pitchFamily="2" charset="2"/>
              </a:rPr>
              <a:t>supplies of goods and services related to the shipping and aviation industry;</a:t>
            </a:r>
          </a:p>
          <a:p>
            <a:pPr lvl="1" algn="just">
              <a:buFont typeface="Courier New" panose="02070309020205020404" pitchFamily="49" charset="0"/>
              <a:buChar char="o"/>
            </a:pPr>
            <a:r>
              <a:rPr lang="en-US" sz="1900" dirty="0">
                <a:sym typeface="Wingdings" pitchFamily="2" charset="2"/>
              </a:rPr>
              <a:t>transportation services related to export goods (effective 2022, only if rendered to the exporter, the recipient of the goods or other specified parties);</a:t>
            </a:r>
          </a:p>
          <a:p>
            <a:pPr lvl="1" algn="just">
              <a:buFont typeface="Courier New" panose="02070309020205020404" pitchFamily="49" charset="0"/>
              <a:buChar char="o"/>
            </a:pPr>
            <a:r>
              <a:rPr lang="en-US" sz="1900" dirty="0">
                <a:sym typeface="Wingdings" pitchFamily="2" charset="2"/>
              </a:rPr>
              <a:t>services rendered at ports, airports and border railway stations, </a:t>
            </a:r>
          </a:p>
          <a:p>
            <a:pPr lvl="1" algn="just">
              <a:buFont typeface="Courier New" panose="02070309020205020404" pitchFamily="49" charset="0"/>
              <a:buChar char="o"/>
            </a:pPr>
            <a:r>
              <a:rPr lang="en-US" sz="1900" dirty="0">
                <a:sym typeface="Wingdings" pitchFamily="2" charset="2"/>
              </a:rPr>
              <a:t>brokering services related to export, transit or import goods</a:t>
            </a:r>
          </a:p>
        </p:txBody>
      </p:sp>
      <p:sp>
        <p:nvSpPr>
          <p:cNvPr id="4" name="Segnaposto piè di pagina 3">
            <a:extLst>
              <a:ext uri="{FF2B5EF4-FFF2-40B4-BE49-F238E27FC236}">
                <a16:creationId xmlns:a16="http://schemas.microsoft.com/office/drawing/2014/main" id="{26ED0DCE-583B-7AC6-D5EB-1603B542F1CB}"/>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4EB8DA21-77B1-B47B-F359-44AB4552EC19}"/>
              </a:ext>
            </a:extLst>
          </p:cNvPr>
          <p:cNvSpPr>
            <a:spLocks noGrp="1"/>
          </p:cNvSpPr>
          <p:nvPr>
            <p:ph type="sldNum" sz="quarter" idx="12"/>
          </p:nvPr>
        </p:nvSpPr>
        <p:spPr/>
        <p:txBody>
          <a:bodyPr/>
          <a:lstStyle/>
          <a:p>
            <a:fld id="{8C78715A-8BC9-47D3-917F-06D9AC818EBB}" type="slidenum">
              <a:rPr lang="it-IT" smtClean="0"/>
              <a:pPr/>
              <a:t>22</a:t>
            </a:fld>
            <a:endParaRPr lang="it-IT" dirty="0"/>
          </a:p>
        </p:txBody>
      </p:sp>
    </p:spTree>
    <p:extLst>
      <p:ext uri="{BB962C8B-B14F-4D97-AF65-F5344CB8AC3E}">
        <p14:creationId xmlns:p14="http://schemas.microsoft.com/office/powerpoint/2010/main" val="311250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10C95-AFF0-B507-1158-4E0F95D4799D}"/>
            </a:ext>
          </a:extLst>
        </p:cNvPr>
        <p:cNvGrpSpPr/>
        <p:nvPr/>
      </p:nvGrpSpPr>
      <p:grpSpPr>
        <a:xfrm>
          <a:off x="0" y="0"/>
          <a:ext cx="0" cy="0"/>
          <a:chOff x="0" y="0"/>
          <a:chExt cx="0" cy="0"/>
        </a:xfrm>
      </p:grpSpPr>
      <p:pic>
        <p:nvPicPr>
          <p:cNvPr id="6" name="Immagine 5" descr="corporate-tax-compliance-in-the-netherlands.jpg">
            <a:extLst>
              <a:ext uri="{FF2B5EF4-FFF2-40B4-BE49-F238E27FC236}">
                <a16:creationId xmlns:a16="http://schemas.microsoft.com/office/drawing/2014/main" id="{A4F0A6F6-CB85-7D2B-EA61-36AAE0EB8302}"/>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590301" y="0"/>
            <a:ext cx="1826569" cy="2457410"/>
          </a:xfrm>
          <a:prstGeom prst="rect">
            <a:avLst/>
          </a:prstGeom>
        </p:spPr>
      </p:pic>
      <p:sp>
        <p:nvSpPr>
          <p:cNvPr id="2" name="Titolo 1">
            <a:extLst>
              <a:ext uri="{FF2B5EF4-FFF2-40B4-BE49-F238E27FC236}">
                <a16:creationId xmlns:a16="http://schemas.microsoft.com/office/drawing/2014/main" id="{9E1ADC97-A2EE-0FA6-C0C0-2795DB94268F}"/>
              </a:ext>
            </a:extLst>
          </p:cNvPr>
          <p:cNvSpPr>
            <a:spLocks noGrp="1"/>
          </p:cNvSpPr>
          <p:nvPr>
            <p:ph type="title"/>
          </p:nvPr>
        </p:nvSpPr>
        <p:spPr/>
        <p:txBody>
          <a:bodyPr/>
          <a:lstStyle/>
          <a:p>
            <a:r>
              <a:rPr lang="it-IT" dirty="0" err="1"/>
              <a:t>Check</a:t>
            </a:r>
            <a:r>
              <a:rPr lang="it-IT" dirty="0"/>
              <a:t> - Point</a:t>
            </a:r>
          </a:p>
        </p:txBody>
      </p:sp>
      <p:sp>
        <p:nvSpPr>
          <p:cNvPr id="3" name="Segnaposto contenuto 2">
            <a:extLst>
              <a:ext uri="{FF2B5EF4-FFF2-40B4-BE49-F238E27FC236}">
                <a16:creationId xmlns:a16="http://schemas.microsoft.com/office/drawing/2014/main" id="{500D602D-9E26-F7E5-5AD1-88264FF8B646}"/>
              </a:ext>
            </a:extLst>
          </p:cNvPr>
          <p:cNvSpPr>
            <a:spLocks noGrp="1"/>
          </p:cNvSpPr>
          <p:nvPr>
            <p:ph idx="1"/>
          </p:nvPr>
        </p:nvSpPr>
        <p:spPr>
          <a:xfrm>
            <a:off x="1158129" y="2021219"/>
            <a:ext cx="8946541" cy="4195481"/>
          </a:xfrm>
        </p:spPr>
        <p:txBody>
          <a:bodyPr>
            <a:noAutofit/>
          </a:bodyPr>
          <a:lstStyle/>
          <a:p>
            <a:r>
              <a:rPr lang="en-US" dirty="0"/>
              <a:t>Are Exports and Imports referred to EU transactions?</a:t>
            </a:r>
          </a:p>
          <a:p>
            <a:pPr marL="0" indent="0">
              <a:buNone/>
            </a:pPr>
            <a:endParaRPr lang="en-US" dirty="0"/>
          </a:p>
          <a:p>
            <a:r>
              <a:rPr lang="en-US" dirty="0"/>
              <a:t>What is their difference for tax purpose?</a:t>
            </a:r>
          </a:p>
          <a:p>
            <a:endParaRPr lang="en-US" dirty="0"/>
          </a:p>
          <a:p>
            <a:r>
              <a:rPr lang="en-US" dirty="0"/>
              <a:t>Are some services considered international?</a:t>
            </a:r>
          </a:p>
          <a:p>
            <a:pPr>
              <a:buFont typeface="Wingdings" pitchFamily="2" charset="2"/>
              <a:buChar char="Ø"/>
            </a:pPr>
            <a:r>
              <a:rPr lang="en-US" b="1" dirty="0">
                <a:solidFill>
                  <a:schemeClr val="accent1"/>
                </a:solidFill>
              </a:rPr>
              <a:t>More in depth</a:t>
            </a:r>
          </a:p>
          <a:p>
            <a:pPr>
              <a:buNone/>
            </a:pPr>
            <a:r>
              <a:rPr lang="en-US" dirty="0"/>
              <a:t>Why?</a:t>
            </a:r>
          </a:p>
        </p:txBody>
      </p:sp>
      <p:sp>
        <p:nvSpPr>
          <p:cNvPr id="4" name="Segnaposto piè di pagina 3">
            <a:extLst>
              <a:ext uri="{FF2B5EF4-FFF2-40B4-BE49-F238E27FC236}">
                <a16:creationId xmlns:a16="http://schemas.microsoft.com/office/drawing/2014/main" id="{17B8BC62-9997-9090-0D12-0482F905205B}"/>
              </a:ext>
            </a:extLst>
          </p:cNvPr>
          <p:cNvSpPr>
            <a:spLocks noGrp="1"/>
          </p:cNvSpPr>
          <p:nvPr>
            <p:ph type="ftr" sz="quarter" idx="11"/>
          </p:nvPr>
        </p:nvSpPr>
        <p:spPr/>
        <p:txBody>
          <a:bodyPr/>
          <a:lstStyle/>
          <a:p>
            <a:r>
              <a:rPr lang="it-IT"/>
              <a:t>Prof. L. del Federico - Dr.Silvia Giorgi</a:t>
            </a:r>
          </a:p>
        </p:txBody>
      </p:sp>
      <p:sp>
        <p:nvSpPr>
          <p:cNvPr id="5" name="Segnaposto numero diapositiva 4">
            <a:extLst>
              <a:ext uri="{FF2B5EF4-FFF2-40B4-BE49-F238E27FC236}">
                <a16:creationId xmlns:a16="http://schemas.microsoft.com/office/drawing/2014/main" id="{02BB0373-EDF8-CD10-C453-C3FF8EC9A596}"/>
              </a:ext>
            </a:extLst>
          </p:cNvPr>
          <p:cNvSpPr>
            <a:spLocks noGrp="1"/>
          </p:cNvSpPr>
          <p:nvPr>
            <p:ph type="sldNum" sz="quarter" idx="12"/>
          </p:nvPr>
        </p:nvSpPr>
        <p:spPr/>
        <p:txBody>
          <a:bodyPr/>
          <a:lstStyle/>
          <a:p>
            <a:fld id="{8C78715A-8BC9-47D3-917F-06D9AC818EBB}" type="slidenum">
              <a:rPr lang="it-IT" smtClean="0"/>
              <a:pPr/>
              <a:t>23</a:t>
            </a:fld>
            <a:endParaRPr lang="it-IT"/>
          </a:p>
        </p:txBody>
      </p:sp>
    </p:spTree>
    <p:extLst>
      <p:ext uri="{BB962C8B-B14F-4D97-AF65-F5344CB8AC3E}">
        <p14:creationId xmlns:p14="http://schemas.microsoft.com/office/powerpoint/2010/main" val="3456656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A12A3-737C-0911-CDE0-D881B9B6E5A8}"/>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85FE5ADD-2824-23D5-6778-3C0240219E82}"/>
              </a:ext>
            </a:extLst>
          </p:cNvPr>
          <p:cNvSpPr>
            <a:spLocks noGrp="1"/>
          </p:cNvSpPr>
          <p:nvPr>
            <p:ph type="title"/>
          </p:nvPr>
        </p:nvSpPr>
        <p:spPr/>
        <p:txBody>
          <a:bodyPr/>
          <a:lstStyle/>
          <a:p>
            <a:r>
              <a:rPr lang="it-IT" dirty="0"/>
              <a:t>OUTLINE: III part</a:t>
            </a:r>
          </a:p>
        </p:txBody>
      </p:sp>
      <p:sp>
        <p:nvSpPr>
          <p:cNvPr id="3" name="Segnaposto contenuto 2">
            <a:extLst>
              <a:ext uri="{FF2B5EF4-FFF2-40B4-BE49-F238E27FC236}">
                <a16:creationId xmlns:a16="http://schemas.microsoft.com/office/drawing/2014/main" id="{B977ACA4-E9A4-A52A-D8BB-DA5D3DDDA237}"/>
              </a:ext>
            </a:extLst>
          </p:cNvPr>
          <p:cNvSpPr>
            <a:spLocks noGrp="1"/>
          </p:cNvSpPr>
          <p:nvPr>
            <p:ph idx="1"/>
          </p:nvPr>
        </p:nvSpPr>
        <p:spPr/>
        <p:txBody>
          <a:bodyPr/>
          <a:lstStyle/>
          <a:p>
            <a:r>
              <a:rPr lang="en-US" dirty="0"/>
              <a:t>VAT on Imports</a:t>
            </a:r>
          </a:p>
          <a:p>
            <a:r>
              <a:rPr lang="en-US" dirty="0"/>
              <a:t>Customs law</a:t>
            </a:r>
          </a:p>
        </p:txBody>
      </p:sp>
      <p:sp>
        <p:nvSpPr>
          <p:cNvPr id="4" name="Segnaposto numero diapositiva 4">
            <a:extLst>
              <a:ext uri="{FF2B5EF4-FFF2-40B4-BE49-F238E27FC236}">
                <a16:creationId xmlns:a16="http://schemas.microsoft.com/office/drawing/2014/main" id="{F8E5249B-B6EC-D735-A125-98B24DA4AA98}"/>
              </a:ext>
            </a:extLst>
          </p:cNvPr>
          <p:cNvSpPr>
            <a:spLocks noGrp="1"/>
          </p:cNvSpPr>
          <p:nvPr>
            <p:ph type="sldNum" sz="quarter" idx="12"/>
          </p:nvPr>
        </p:nvSpPr>
        <p:spPr>
          <a:xfrm>
            <a:off x="10352540" y="295729"/>
            <a:ext cx="838199" cy="767687"/>
          </a:xfrm>
        </p:spPr>
        <p:txBody>
          <a:bodyPr/>
          <a:lstStyle/>
          <a:p>
            <a:fld id="{8C78715A-8BC9-47D3-917F-06D9AC818EBB}" type="slidenum">
              <a:rPr lang="it-IT" smtClean="0"/>
              <a:pPr/>
              <a:t>24</a:t>
            </a:fld>
            <a:endParaRPr lang="it-IT" dirty="0"/>
          </a:p>
        </p:txBody>
      </p:sp>
    </p:spTree>
    <p:extLst>
      <p:ext uri="{BB962C8B-B14F-4D97-AF65-F5344CB8AC3E}">
        <p14:creationId xmlns:p14="http://schemas.microsoft.com/office/powerpoint/2010/main" val="1950080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E39D7-DB37-9F8E-1434-E5C690AABDC8}"/>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57EF7642-D19B-6897-6CF6-E81C5A99DCF0}"/>
              </a:ext>
            </a:extLst>
          </p:cNvPr>
          <p:cNvSpPr>
            <a:spLocks noGrp="1"/>
          </p:cNvSpPr>
          <p:nvPr>
            <p:ph type="title"/>
          </p:nvPr>
        </p:nvSpPr>
        <p:spPr>
          <a:xfrm>
            <a:off x="2063552" y="404664"/>
            <a:ext cx="8147248" cy="1154392"/>
          </a:xfrm>
        </p:spPr>
        <p:txBody>
          <a:bodyPr>
            <a:normAutofit/>
          </a:bodyPr>
          <a:lstStyle/>
          <a:p>
            <a:r>
              <a:rPr lang="en-US" sz="3800" b="1" dirty="0"/>
              <a:t>VAT on imports</a:t>
            </a:r>
          </a:p>
        </p:txBody>
      </p:sp>
      <p:sp>
        <p:nvSpPr>
          <p:cNvPr id="3" name="Segnaposto contenuto 2">
            <a:extLst>
              <a:ext uri="{FF2B5EF4-FFF2-40B4-BE49-F238E27FC236}">
                <a16:creationId xmlns:a16="http://schemas.microsoft.com/office/drawing/2014/main" id="{92403E8F-3A33-6633-8E7C-8800796CB78D}"/>
              </a:ext>
            </a:extLst>
          </p:cNvPr>
          <p:cNvSpPr>
            <a:spLocks noGrp="1"/>
          </p:cNvSpPr>
          <p:nvPr>
            <p:ph idx="1"/>
          </p:nvPr>
        </p:nvSpPr>
        <p:spPr>
          <a:xfrm>
            <a:off x="998668" y="1665515"/>
            <a:ext cx="9353872" cy="4787822"/>
          </a:xfrm>
        </p:spPr>
        <p:txBody>
          <a:bodyPr>
            <a:normAutofit fontScale="92500" lnSpcReduction="10000"/>
          </a:bodyPr>
          <a:lstStyle/>
          <a:p>
            <a:pPr algn="just"/>
            <a:r>
              <a:rPr lang="en-US" b="1" u="sng" dirty="0">
                <a:sym typeface="Wingdings" pitchFamily="2" charset="2"/>
              </a:rPr>
              <a:t>Imports</a:t>
            </a:r>
            <a:r>
              <a:rPr lang="en-US" dirty="0">
                <a:sym typeface="Wingdings" pitchFamily="2" charset="2"/>
              </a:rPr>
              <a:t>, whether by private consumers or otherwise, make a special case, with taxation taking place during customs clearance formalities. Imported goods are subject to VAT, in accordance with Articles 67 et seq. of Presidential Decree no. 633 of 1972. </a:t>
            </a:r>
          </a:p>
          <a:p>
            <a:pPr algn="just"/>
            <a:r>
              <a:rPr lang="en-US" dirty="0">
                <a:sym typeface="Wingdings" pitchFamily="2" charset="2"/>
              </a:rPr>
              <a:t>To obtain this status, a complex administrative procedure needs to be discharged, starting with the submission of the customs declaration and ending with the payment of duties and other fees by the operator. Indeed, for the purpose of assessing the tax burden, the customs value of the goods must first be determined, so that the tariff and other non-tariff measures set out in the EU regulations may be applied.</a:t>
            </a:r>
          </a:p>
          <a:p>
            <a:pPr algn="just"/>
            <a:r>
              <a:rPr lang="en-US" dirty="0">
                <a:sym typeface="Wingdings" pitchFamily="2" charset="2"/>
              </a:rPr>
              <a:t>Article 69 of Presidential Decree no. 633 of 1972 also stated that the tax base, on which the tax is sized, consists of the value of the imported goods—determined in accordance with the customs provisions, plus customs duties payable except VAT—as well as the cost of forwarding the goods to the place of destination within the territory of the European Union, as shown on the bill of lading pursuant to which the goods are brought into the territory.</a:t>
            </a:r>
          </a:p>
          <a:p>
            <a:pPr algn="just"/>
            <a:endParaRPr lang="en-US" dirty="0">
              <a:sym typeface="Wingdings" pitchFamily="2" charset="2"/>
            </a:endParaRPr>
          </a:p>
          <a:p>
            <a:pPr algn="just"/>
            <a:endParaRPr lang="en-US" dirty="0">
              <a:sym typeface="Wingdings" pitchFamily="2" charset="2"/>
            </a:endParaRPr>
          </a:p>
        </p:txBody>
      </p:sp>
      <p:sp>
        <p:nvSpPr>
          <p:cNvPr id="4" name="Segnaposto piè di pagina 3">
            <a:extLst>
              <a:ext uri="{FF2B5EF4-FFF2-40B4-BE49-F238E27FC236}">
                <a16:creationId xmlns:a16="http://schemas.microsoft.com/office/drawing/2014/main" id="{0FB6F40A-85BF-BDBF-829E-33D9D0AFB7FE}"/>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6178F530-D081-00C8-E717-0A669B693C67}"/>
              </a:ext>
            </a:extLst>
          </p:cNvPr>
          <p:cNvSpPr>
            <a:spLocks noGrp="1"/>
          </p:cNvSpPr>
          <p:nvPr>
            <p:ph type="sldNum" sz="quarter" idx="12"/>
          </p:nvPr>
        </p:nvSpPr>
        <p:spPr/>
        <p:txBody>
          <a:bodyPr/>
          <a:lstStyle/>
          <a:p>
            <a:fld id="{8C78715A-8BC9-47D3-917F-06D9AC818EBB}" type="slidenum">
              <a:rPr lang="it-IT" smtClean="0"/>
              <a:pPr/>
              <a:t>25</a:t>
            </a:fld>
            <a:endParaRPr lang="it-IT" dirty="0"/>
          </a:p>
        </p:txBody>
      </p:sp>
    </p:spTree>
    <p:extLst>
      <p:ext uri="{BB962C8B-B14F-4D97-AF65-F5344CB8AC3E}">
        <p14:creationId xmlns:p14="http://schemas.microsoft.com/office/powerpoint/2010/main" val="62733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97EE4-EA01-580D-1853-D605FF8D46CB}"/>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7F121AFB-85CE-FDB9-E959-5348CC0BE6F5}"/>
              </a:ext>
            </a:extLst>
          </p:cNvPr>
          <p:cNvSpPr>
            <a:spLocks noGrp="1"/>
          </p:cNvSpPr>
          <p:nvPr>
            <p:ph type="title"/>
          </p:nvPr>
        </p:nvSpPr>
        <p:spPr>
          <a:xfrm>
            <a:off x="2063552" y="404664"/>
            <a:ext cx="8147248" cy="1154392"/>
          </a:xfrm>
        </p:spPr>
        <p:txBody>
          <a:bodyPr>
            <a:normAutofit/>
          </a:bodyPr>
          <a:lstStyle/>
          <a:p>
            <a:r>
              <a:rPr lang="en-US" sz="3800" b="1" dirty="0"/>
              <a:t>VAT on imports</a:t>
            </a:r>
          </a:p>
        </p:txBody>
      </p:sp>
      <p:sp>
        <p:nvSpPr>
          <p:cNvPr id="3" name="Segnaposto contenuto 2">
            <a:extLst>
              <a:ext uri="{FF2B5EF4-FFF2-40B4-BE49-F238E27FC236}">
                <a16:creationId xmlns:a16="http://schemas.microsoft.com/office/drawing/2014/main" id="{2BDBE611-FB1B-EF63-CC42-CAB22C56426E}"/>
              </a:ext>
            </a:extLst>
          </p:cNvPr>
          <p:cNvSpPr>
            <a:spLocks noGrp="1"/>
          </p:cNvSpPr>
          <p:nvPr>
            <p:ph idx="1"/>
          </p:nvPr>
        </p:nvSpPr>
        <p:spPr>
          <a:xfrm>
            <a:off x="998668" y="1665515"/>
            <a:ext cx="9353872" cy="4787822"/>
          </a:xfrm>
        </p:spPr>
        <p:txBody>
          <a:bodyPr>
            <a:normAutofit/>
          </a:bodyPr>
          <a:lstStyle/>
          <a:p>
            <a:r>
              <a:rPr lang="en-US" dirty="0"/>
              <a:t>Therefore, the VAT tax base is determined by considering the customs value of the goods, plus customs duties and shipping costs from the border to the place of destination and, where the goods are subject to excise duty—as is the case with tobacco products—the amount of such duty.</a:t>
            </a:r>
            <a:r>
              <a:rPr lang="it-IT" dirty="0"/>
              <a:t> </a:t>
            </a:r>
            <a:r>
              <a:rPr lang="en-US" dirty="0"/>
              <a:t>On the amount thus determined, VAT is charged at the rate applicable to the specific goods. For example:</a:t>
            </a:r>
            <a:endParaRPr lang="en-US" dirty="0">
              <a:sym typeface="Wingdings" pitchFamily="2" charset="2"/>
            </a:endParaRPr>
          </a:p>
          <a:p>
            <a:pPr algn="just"/>
            <a:endParaRPr lang="en-US" dirty="0">
              <a:sym typeface="Wingdings" pitchFamily="2" charset="2"/>
            </a:endParaRPr>
          </a:p>
        </p:txBody>
      </p:sp>
      <p:sp>
        <p:nvSpPr>
          <p:cNvPr id="4" name="Segnaposto piè di pagina 3">
            <a:extLst>
              <a:ext uri="{FF2B5EF4-FFF2-40B4-BE49-F238E27FC236}">
                <a16:creationId xmlns:a16="http://schemas.microsoft.com/office/drawing/2014/main" id="{F44A4B8E-48EE-618E-4030-9043EAD6A4CE}"/>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9B85C57C-9F9F-9508-1689-B3B9F771F879}"/>
              </a:ext>
            </a:extLst>
          </p:cNvPr>
          <p:cNvSpPr>
            <a:spLocks noGrp="1"/>
          </p:cNvSpPr>
          <p:nvPr>
            <p:ph type="sldNum" sz="quarter" idx="12"/>
          </p:nvPr>
        </p:nvSpPr>
        <p:spPr/>
        <p:txBody>
          <a:bodyPr/>
          <a:lstStyle/>
          <a:p>
            <a:fld id="{8C78715A-8BC9-47D3-917F-06D9AC818EBB}" type="slidenum">
              <a:rPr lang="it-IT" smtClean="0"/>
              <a:pPr/>
              <a:t>26</a:t>
            </a:fld>
            <a:endParaRPr lang="it-IT" dirty="0"/>
          </a:p>
        </p:txBody>
      </p:sp>
      <p:graphicFrame>
        <p:nvGraphicFramePr>
          <p:cNvPr id="6" name="Tabella 5">
            <a:extLst>
              <a:ext uri="{FF2B5EF4-FFF2-40B4-BE49-F238E27FC236}">
                <a16:creationId xmlns:a16="http://schemas.microsoft.com/office/drawing/2014/main" id="{2C51D82C-3864-0D71-1C86-376C5A964288}"/>
              </a:ext>
            </a:extLst>
          </p:cNvPr>
          <p:cNvGraphicFramePr>
            <a:graphicFrameLocks noGrp="1"/>
          </p:cNvGraphicFramePr>
          <p:nvPr>
            <p:extLst>
              <p:ext uri="{D42A27DB-BD31-4B8C-83A1-F6EECF244321}">
                <p14:modId xmlns:p14="http://schemas.microsoft.com/office/powerpoint/2010/main" val="868306979"/>
              </p:ext>
            </p:extLst>
          </p:nvPr>
        </p:nvGraphicFramePr>
        <p:xfrm>
          <a:off x="1611604" y="3930952"/>
          <a:ext cx="8128000" cy="2225040"/>
        </p:xfrm>
        <a:graphic>
          <a:graphicData uri="http://schemas.openxmlformats.org/drawingml/2006/table">
            <a:tbl>
              <a:tblPr firstRow="1" bandRow="1">
                <a:tableStyleId>{5FD0F851-EC5A-4D38-B0AD-8093EC10F338}</a:tableStyleId>
              </a:tblPr>
              <a:tblGrid>
                <a:gridCol w="4059853">
                  <a:extLst>
                    <a:ext uri="{9D8B030D-6E8A-4147-A177-3AD203B41FA5}">
                      <a16:colId xmlns:a16="http://schemas.microsoft.com/office/drawing/2014/main" val="748885510"/>
                    </a:ext>
                  </a:extLst>
                </a:gridCol>
                <a:gridCol w="4068147">
                  <a:extLst>
                    <a:ext uri="{9D8B030D-6E8A-4147-A177-3AD203B41FA5}">
                      <a16:colId xmlns:a16="http://schemas.microsoft.com/office/drawing/2014/main" val="1125669935"/>
                    </a:ext>
                  </a:extLst>
                </a:gridCol>
              </a:tblGrid>
              <a:tr h="370840">
                <a:tc>
                  <a:txBody>
                    <a:bodyPr/>
                    <a:lstStyle/>
                    <a:p>
                      <a:pPr algn="ctr"/>
                      <a:r>
                        <a:rPr lang="en-GB" b="0" noProof="0" dirty="0"/>
                        <a:t>Value of goods as per invoice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0" noProof="0" dirty="0"/>
                        <a:t>€ 1.000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6299477"/>
                  </a:ext>
                </a:extLst>
              </a:tr>
              <a:tr h="370840">
                <a:tc>
                  <a:txBody>
                    <a:bodyPr/>
                    <a:lstStyle/>
                    <a:p>
                      <a:pPr algn="ctr"/>
                      <a:r>
                        <a:rPr lang="en-GB" b="0" noProof="0" dirty="0"/>
                        <a:t>Custom duty (20%)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0" noProof="0" dirty="0"/>
                        <a:t>€ 200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25145106"/>
                  </a:ext>
                </a:extLst>
              </a:tr>
              <a:tr h="370840">
                <a:tc>
                  <a:txBody>
                    <a:bodyPr/>
                    <a:lstStyle/>
                    <a:p>
                      <a:pPr algn="ctr"/>
                      <a:r>
                        <a:rPr lang="en-GB" b="0" noProof="0" dirty="0"/>
                        <a:t>Excise duty (10%)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0" noProof="0" dirty="0"/>
                        <a:t>€ 100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6250007"/>
                  </a:ext>
                </a:extLst>
              </a:tr>
              <a:tr h="370840">
                <a:tc>
                  <a:txBody>
                    <a:bodyPr/>
                    <a:lstStyle/>
                    <a:p>
                      <a:pPr algn="ctr"/>
                      <a:r>
                        <a:rPr lang="en-GB" b="0" noProof="0" dirty="0"/>
                        <a:t>Shipping costs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0" noProof="0" dirty="0"/>
                        <a:t>€ 200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14380521"/>
                  </a:ext>
                </a:extLst>
              </a:tr>
              <a:tr h="370840">
                <a:tc>
                  <a:txBody>
                    <a:bodyPr/>
                    <a:lstStyle/>
                    <a:p>
                      <a:pPr algn="ctr"/>
                      <a:r>
                        <a:rPr lang="en-GB" b="1" u="sng" noProof="0" dirty="0"/>
                        <a:t>TOTAL</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1" u="sng" noProof="0" dirty="0"/>
                        <a:t>€ 1.500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95167186"/>
                  </a:ext>
                </a:extLst>
              </a:tr>
              <a:tr h="370840">
                <a:tc>
                  <a:txBody>
                    <a:bodyPr/>
                    <a:lstStyle/>
                    <a:p>
                      <a:pPr algn="ctr"/>
                      <a:r>
                        <a:rPr lang="en-GB" b="1" u="sng" noProof="0" dirty="0"/>
                        <a:t>VAT (22% on € 1.500)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b="1" u="sng" noProof="0" dirty="0"/>
                        <a:t>€ 330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95702055"/>
                  </a:ext>
                </a:extLst>
              </a:tr>
            </a:tbl>
          </a:graphicData>
        </a:graphic>
      </p:graphicFrame>
    </p:spTree>
    <p:extLst>
      <p:ext uri="{BB962C8B-B14F-4D97-AF65-F5344CB8AC3E}">
        <p14:creationId xmlns:p14="http://schemas.microsoft.com/office/powerpoint/2010/main" val="345787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66F7E-DAA2-ED14-84E6-1011BB42678F}"/>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8942FA99-3497-BAD8-55A5-BE96E0662566}"/>
              </a:ext>
            </a:extLst>
          </p:cNvPr>
          <p:cNvSpPr>
            <a:spLocks noGrp="1"/>
          </p:cNvSpPr>
          <p:nvPr>
            <p:ph type="title"/>
          </p:nvPr>
        </p:nvSpPr>
        <p:spPr>
          <a:xfrm>
            <a:off x="2063552" y="404664"/>
            <a:ext cx="8147248" cy="1154392"/>
          </a:xfrm>
        </p:spPr>
        <p:txBody>
          <a:bodyPr>
            <a:normAutofit/>
          </a:bodyPr>
          <a:lstStyle/>
          <a:p>
            <a:r>
              <a:rPr lang="en-US" sz="3800" b="1" dirty="0"/>
              <a:t>Conclusive remarks</a:t>
            </a:r>
          </a:p>
        </p:txBody>
      </p:sp>
      <p:sp>
        <p:nvSpPr>
          <p:cNvPr id="3" name="Segnaposto contenuto 2">
            <a:extLst>
              <a:ext uri="{FF2B5EF4-FFF2-40B4-BE49-F238E27FC236}">
                <a16:creationId xmlns:a16="http://schemas.microsoft.com/office/drawing/2014/main" id="{C9C02097-5390-F846-D951-C4F15AE80FF0}"/>
              </a:ext>
            </a:extLst>
          </p:cNvPr>
          <p:cNvSpPr>
            <a:spLocks noGrp="1"/>
          </p:cNvSpPr>
          <p:nvPr>
            <p:ph idx="1"/>
          </p:nvPr>
        </p:nvSpPr>
        <p:spPr>
          <a:xfrm>
            <a:off x="998668" y="1251857"/>
            <a:ext cx="9353872" cy="5310414"/>
          </a:xfrm>
        </p:spPr>
        <p:txBody>
          <a:bodyPr>
            <a:normAutofit fontScale="85000" lnSpcReduction="10000"/>
          </a:bodyPr>
          <a:lstStyle/>
          <a:p>
            <a:pPr algn="just"/>
            <a:r>
              <a:rPr lang="en-US" dirty="0">
                <a:sym typeface="Wingdings" pitchFamily="2" charset="2"/>
              </a:rPr>
              <a:t>In order to effectively implement the principle that VAT has to charge consumers, taxable persons (i.e. businesses and self-employed individuals) residing or domiciled  in another State who were at any rate to pay VAT on acquisitions, made in the national territory, relating to goods or services intended to be used abroad, will be entitled to seek a tax refund, provided that certain conditions are met and they have no other means to avoid bearing the tax burden in Italy. If the taxable person resides or is domiciled in a non-EU State, they will be entitled to a refund only on condition of reciprocity, i.e. only if a similar entitlement is available in that State for EU operators too .         </a:t>
            </a:r>
          </a:p>
          <a:p>
            <a:pPr algn="just"/>
            <a:endParaRPr lang="en-US" dirty="0">
              <a:sym typeface="Wingdings" pitchFamily="2" charset="2"/>
            </a:endParaRPr>
          </a:p>
          <a:p>
            <a:pPr algn="just"/>
            <a:r>
              <a:rPr lang="en-US" dirty="0">
                <a:sym typeface="Wingdings" pitchFamily="2" charset="2"/>
              </a:rPr>
              <a:t>Moreover, in order to comply with the taxation system applicable in the country where the goods and services will presumably be consumed, individuals domiciled or residing outside the European Union also have the right to make purchases in the national territory without the application of VAT (or, alternatively, to seek a refund of the VAT paid at the time of purchase) for goods that are dispatched outside the Union within the third month following the month in which the transaction was completed, providing evidence as appropriate. A similar provision had been introduced for the benefit of </a:t>
            </a:r>
            <a:r>
              <a:rPr lang="en-US" dirty="0" err="1">
                <a:sym typeface="Wingdings" pitchFamily="2" charset="2"/>
              </a:rPr>
              <a:t>travellers</a:t>
            </a:r>
            <a:r>
              <a:rPr lang="en-US" dirty="0">
                <a:sym typeface="Wingdings" pitchFamily="2" charset="2"/>
              </a:rPr>
              <a:t> residing or domiciled in other Member States (who were required to settle VAT upon the goods entering their State of residence or domicile). However, this provision was removed after the entry into force of EU trade regulations and the ensuing elimination of customs between Member States.</a:t>
            </a:r>
          </a:p>
        </p:txBody>
      </p:sp>
      <p:sp>
        <p:nvSpPr>
          <p:cNvPr id="4" name="Segnaposto piè di pagina 3">
            <a:extLst>
              <a:ext uri="{FF2B5EF4-FFF2-40B4-BE49-F238E27FC236}">
                <a16:creationId xmlns:a16="http://schemas.microsoft.com/office/drawing/2014/main" id="{F420B8D8-E4FF-D5CF-259C-C5DE3E3895B9}"/>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C48395B2-E532-CBD5-2F5A-FBA01969D6AE}"/>
              </a:ext>
            </a:extLst>
          </p:cNvPr>
          <p:cNvSpPr>
            <a:spLocks noGrp="1"/>
          </p:cNvSpPr>
          <p:nvPr>
            <p:ph type="sldNum" sz="quarter" idx="12"/>
          </p:nvPr>
        </p:nvSpPr>
        <p:spPr/>
        <p:txBody>
          <a:bodyPr/>
          <a:lstStyle/>
          <a:p>
            <a:fld id="{8C78715A-8BC9-47D3-917F-06D9AC818EBB}" type="slidenum">
              <a:rPr lang="it-IT" smtClean="0"/>
              <a:pPr/>
              <a:t>27</a:t>
            </a:fld>
            <a:endParaRPr lang="it-IT" dirty="0"/>
          </a:p>
        </p:txBody>
      </p:sp>
    </p:spTree>
    <p:extLst>
      <p:ext uri="{BB962C8B-B14F-4D97-AF65-F5344CB8AC3E}">
        <p14:creationId xmlns:p14="http://schemas.microsoft.com/office/powerpoint/2010/main" val="3589868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CCE19-C583-E8D7-AD06-69C0C400AD95}"/>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B3B6716C-F5C9-08FF-971A-1AAA25726462}"/>
              </a:ext>
            </a:extLst>
          </p:cNvPr>
          <p:cNvSpPr>
            <a:spLocks noGrp="1"/>
          </p:cNvSpPr>
          <p:nvPr>
            <p:ph type="title"/>
          </p:nvPr>
        </p:nvSpPr>
        <p:spPr>
          <a:xfrm>
            <a:off x="2063552" y="404664"/>
            <a:ext cx="8147248" cy="1154392"/>
          </a:xfrm>
        </p:spPr>
        <p:txBody>
          <a:bodyPr>
            <a:normAutofit/>
          </a:bodyPr>
          <a:lstStyle/>
          <a:p>
            <a:r>
              <a:rPr lang="en-US" sz="3800" b="1" dirty="0"/>
              <a:t>Customs law</a:t>
            </a:r>
          </a:p>
        </p:txBody>
      </p:sp>
      <p:sp>
        <p:nvSpPr>
          <p:cNvPr id="3" name="Segnaposto contenuto 2">
            <a:extLst>
              <a:ext uri="{FF2B5EF4-FFF2-40B4-BE49-F238E27FC236}">
                <a16:creationId xmlns:a16="http://schemas.microsoft.com/office/drawing/2014/main" id="{F0260D9F-7661-3980-94E4-706C2C1EC043}"/>
              </a:ext>
            </a:extLst>
          </p:cNvPr>
          <p:cNvSpPr>
            <a:spLocks noGrp="1"/>
          </p:cNvSpPr>
          <p:nvPr>
            <p:ph idx="1"/>
          </p:nvPr>
        </p:nvSpPr>
        <p:spPr>
          <a:xfrm>
            <a:off x="998668" y="1251856"/>
            <a:ext cx="9353872" cy="5464629"/>
          </a:xfrm>
        </p:spPr>
        <p:txBody>
          <a:bodyPr>
            <a:normAutofit/>
          </a:bodyPr>
          <a:lstStyle/>
          <a:p>
            <a:pPr algn="just"/>
            <a:r>
              <a:rPr lang="en-US" dirty="0">
                <a:sym typeface="Wingdings" pitchFamily="2" charset="2"/>
              </a:rPr>
              <a:t>Italy’s membership of the European Union and the creation within the latter of the “Customs Union” means that, in customs matters, the main regulatory sources are of EU origin.       </a:t>
            </a:r>
          </a:p>
          <a:p>
            <a:pPr marL="0" indent="0" algn="just">
              <a:buNone/>
            </a:pPr>
            <a:endParaRPr lang="en-US" dirty="0">
              <a:sym typeface="Wingdings" pitchFamily="2" charset="2"/>
            </a:endParaRPr>
          </a:p>
          <a:p>
            <a:pPr algn="just"/>
            <a:r>
              <a:rPr lang="en-US" dirty="0">
                <a:sym typeface="Wingdings" pitchFamily="2" charset="2"/>
              </a:rPr>
              <a:t>The customs union created between States, in fact, entails the complete transfer to a supranational </a:t>
            </a:r>
            <a:r>
              <a:rPr lang="en-US" dirty="0" err="1">
                <a:sym typeface="Wingdings" pitchFamily="2" charset="2"/>
              </a:rPr>
              <a:t>organisation</a:t>
            </a:r>
            <a:r>
              <a:rPr lang="en-US" dirty="0">
                <a:sym typeface="Wingdings" pitchFamily="2" charset="2"/>
              </a:rPr>
              <a:t> (the European Union) of the powers to limit and control the traffic of goods to and from States outside the union. The area within the Customs Union thus becomes a single market in which the widest movement of goods is permitted, as there are no economic borders.</a:t>
            </a:r>
          </a:p>
          <a:p>
            <a:pPr marL="0" indent="0" algn="just">
              <a:buNone/>
            </a:pPr>
            <a:endParaRPr lang="en-US" dirty="0">
              <a:sym typeface="Wingdings" pitchFamily="2" charset="2"/>
            </a:endParaRPr>
          </a:p>
          <a:p>
            <a:pPr algn="just"/>
            <a:r>
              <a:rPr lang="en-US" dirty="0">
                <a:sym typeface="Wingdings" pitchFamily="2" charset="2"/>
              </a:rPr>
              <a:t>Accession to the EU Customs Union also implies that the revenue from the collection of duties is remitted to the EU. Duties, although collected by the customs authorities of individual Member States, are in fact “own resources” of the EU.         </a:t>
            </a:r>
          </a:p>
        </p:txBody>
      </p:sp>
      <p:sp>
        <p:nvSpPr>
          <p:cNvPr id="4" name="Segnaposto piè di pagina 3">
            <a:extLst>
              <a:ext uri="{FF2B5EF4-FFF2-40B4-BE49-F238E27FC236}">
                <a16:creationId xmlns:a16="http://schemas.microsoft.com/office/drawing/2014/main" id="{E6D75A00-4BA7-5290-1F7D-B8E8943E7287}"/>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C509FD17-4975-30BD-8144-010082B2FEA0}"/>
              </a:ext>
            </a:extLst>
          </p:cNvPr>
          <p:cNvSpPr>
            <a:spLocks noGrp="1"/>
          </p:cNvSpPr>
          <p:nvPr>
            <p:ph type="sldNum" sz="quarter" idx="12"/>
          </p:nvPr>
        </p:nvSpPr>
        <p:spPr/>
        <p:txBody>
          <a:bodyPr/>
          <a:lstStyle/>
          <a:p>
            <a:fld id="{8C78715A-8BC9-47D3-917F-06D9AC818EBB}" type="slidenum">
              <a:rPr lang="it-IT" smtClean="0"/>
              <a:pPr/>
              <a:t>28</a:t>
            </a:fld>
            <a:endParaRPr lang="it-IT" dirty="0"/>
          </a:p>
        </p:txBody>
      </p:sp>
    </p:spTree>
    <p:extLst>
      <p:ext uri="{BB962C8B-B14F-4D97-AF65-F5344CB8AC3E}">
        <p14:creationId xmlns:p14="http://schemas.microsoft.com/office/powerpoint/2010/main" val="119464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8CB07-DB1A-E04C-6BC4-A9380C9EC721}"/>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E516A9BB-A861-E3E7-3282-6ABBEDA58502}"/>
              </a:ext>
            </a:extLst>
          </p:cNvPr>
          <p:cNvSpPr>
            <a:spLocks noGrp="1"/>
          </p:cNvSpPr>
          <p:nvPr>
            <p:ph type="title"/>
          </p:nvPr>
        </p:nvSpPr>
        <p:spPr>
          <a:xfrm>
            <a:off x="2063552" y="404664"/>
            <a:ext cx="8147248" cy="1154392"/>
          </a:xfrm>
        </p:spPr>
        <p:txBody>
          <a:bodyPr>
            <a:normAutofit/>
          </a:bodyPr>
          <a:lstStyle/>
          <a:p>
            <a:r>
              <a:rPr lang="en-US" sz="3800" b="1" dirty="0"/>
              <a:t>Customs law</a:t>
            </a:r>
          </a:p>
        </p:txBody>
      </p:sp>
      <p:sp>
        <p:nvSpPr>
          <p:cNvPr id="3" name="Segnaposto contenuto 2">
            <a:extLst>
              <a:ext uri="{FF2B5EF4-FFF2-40B4-BE49-F238E27FC236}">
                <a16:creationId xmlns:a16="http://schemas.microsoft.com/office/drawing/2014/main" id="{4D2DFF5E-C569-BE06-992F-B1164D8207EB}"/>
              </a:ext>
            </a:extLst>
          </p:cNvPr>
          <p:cNvSpPr>
            <a:spLocks noGrp="1"/>
          </p:cNvSpPr>
          <p:nvPr>
            <p:ph idx="1"/>
          </p:nvPr>
        </p:nvSpPr>
        <p:spPr>
          <a:xfrm>
            <a:off x="998668" y="1251856"/>
            <a:ext cx="9353872" cy="5464629"/>
          </a:xfrm>
        </p:spPr>
        <p:txBody>
          <a:bodyPr>
            <a:normAutofit/>
          </a:bodyPr>
          <a:lstStyle/>
          <a:p>
            <a:pPr algn="just"/>
            <a:r>
              <a:rPr lang="en-US" sz="2100" dirty="0">
                <a:sym typeface="Wingdings" pitchFamily="2" charset="2"/>
              </a:rPr>
              <a:t>The system of customs law sources is thus structured:             </a:t>
            </a:r>
          </a:p>
          <a:p>
            <a:pPr marL="0" indent="0" algn="just">
              <a:buNone/>
            </a:pPr>
            <a:r>
              <a:rPr lang="en-US" sz="2100" dirty="0">
                <a:sym typeface="Wingdings" pitchFamily="2" charset="2"/>
              </a:rPr>
              <a:t>	• the substantive regulation of the conditions and methods of applying customs duties as well as economic and trade policy measures fall within the exclusive competence of the European Union;             </a:t>
            </a:r>
          </a:p>
          <a:p>
            <a:pPr marL="0" indent="0" algn="just">
              <a:buNone/>
            </a:pPr>
            <a:r>
              <a:rPr lang="en-US" sz="2100" dirty="0">
                <a:sym typeface="Wingdings" pitchFamily="2" charset="2"/>
              </a:rPr>
              <a:t>	•  the </a:t>
            </a:r>
            <a:r>
              <a:rPr lang="en-US" sz="2100" dirty="0" err="1">
                <a:sym typeface="Wingdings" pitchFamily="2" charset="2"/>
              </a:rPr>
              <a:t>organisation</a:t>
            </a:r>
            <a:r>
              <a:rPr lang="en-US" sz="2100" dirty="0">
                <a:sym typeface="Wingdings" pitchFamily="2" charset="2"/>
              </a:rPr>
              <a:t> of the national customs authorities, the regulation of their tasks and powers of inspection, as well as the (administrative and/or criminal) penalties in case of infringement, fall within the exclusive competence of the Member States which are, however, encouraged, with regard to penalties, to establish their amount taking into account effectiveness, dissuasiveness and proportionality, and to coordinate among themselves on the basis of common principles and in order to ensure mutual administrative assistance. </a:t>
            </a:r>
          </a:p>
        </p:txBody>
      </p:sp>
      <p:sp>
        <p:nvSpPr>
          <p:cNvPr id="4" name="Segnaposto piè di pagina 3">
            <a:extLst>
              <a:ext uri="{FF2B5EF4-FFF2-40B4-BE49-F238E27FC236}">
                <a16:creationId xmlns:a16="http://schemas.microsoft.com/office/drawing/2014/main" id="{FF4F030E-1691-AEC1-B1DC-44B672F60957}"/>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A75F0B6F-5095-8C72-484F-04C11D7E6531}"/>
              </a:ext>
            </a:extLst>
          </p:cNvPr>
          <p:cNvSpPr>
            <a:spLocks noGrp="1"/>
          </p:cNvSpPr>
          <p:nvPr>
            <p:ph type="sldNum" sz="quarter" idx="12"/>
          </p:nvPr>
        </p:nvSpPr>
        <p:spPr/>
        <p:txBody>
          <a:bodyPr/>
          <a:lstStyle/>
          <a:p>
            <a:fld id="{8C78715A-8BC9-47D3-917F-06D9AC818EBB}" type="slidenum">
              <a:rPr lang="it-IT" smtClean="0"/>
              <a:pPr/>
              <a:t>29</a:t>
            </a:fld>
            <a:endParaRPr lang="it-IT" dirty="0"/>
          </a:p>
        </p:txBody>
      </p:sp>
    </p:spTree>
    <p:extLst>
      <p:ext uri="{BB962C8B-B14F-4D97-AF65-F5344CB8AC3E}">
        <p14:creationId xmlns:p14="http://schemas.microsoft.com/office/powerpoint/2010/main" val="298355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BB4BF5-B8B8-3BD2-B648-BC31B43D0ED2}"/>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A745174B-065A-8CC5-92F9-43922D7BF78C}"/>
              </a:ext>
            </a:extLst>
          </p:cNvPr>
          <p:cNvSpPr>
            <a:spLocks noGrp="1"/>
          </p:cNvSpPr>
          <p:nvPr>
            <p:ph type="title"/>
          </p:nvPr>
        </p:nvSpPr>
        <p:spPr>
          <a:xfrm>
            <a:off x="2063552" y="404664"/>
            <a:ext cx="8147248" cy="1154392"/>
          </a:xfrm>
        </p:spPr>
        <p:txBody>
          <a:bodyPr>
            <a:normAutofit/>
          </a:bodyPr>
          <a:lstStyle/>
          <a:p>
            <a:r>
              <a:rPr lang="en-US" sz="3800" b="1" dirty="0"/>
              <a:t>Customs law</a:t>
            </a:r>
          </a:p>
        </p:txBody>
      </p:sp>
      <p:sp>
        <p:nvSpPr>
          <p:cNvPr id="3" name="Segnaposto contenuto 2">
            <a:extLst>
              <a:ext uri="{FF2B5EF4-FFF2-40B4-BE49-F238E27FC236}">
                <a16:creationId xmlns:a16="http://schemas.microsoft.com/office/drawing/2014/main" id="{8D5ADD69-81A5-2129-ADF8-790FDADF014B}"/>
              </a:ext>
            </a:extLst>
          </p:cNvPr>
          <p:cNvSpPr>
            <a:spLocks noGrp="1"/>
          </p:cNvSpPr>
          <p:nvPr>
            <p:ph idx="1"/>
          </p:nvPr>
        </p:nvSpPr>
        <p:spPr>
          <a:xfrm>
            <a:off x="998668" y="1251856"/>
            <a:ext cx="9353872" cy="5464629"/>
          </a:xfrm>
        </p:spPr>
        <p:txBody>
          <a:bodyPr>
            <a:normAutofit fontScale="92500" lnSpcReduction="10000"/>
          </a:bodyPr>
          <a:lstStyle/>
          <a:p>
            <a:pPr algn="just"/>
            <a:r>
              <a:rPr lang="en-US" sz="2100" dirty="0">
                <a:sym typeface="Wingdings" pitchFamily="2" charset="2"/>
              </a:rPr>
              <a:t> Basic customs legislation comprises:          </a:t>
            </a:r>
          </a:p>
          <a:p>
            <a:pPr marL="857250" lvl="1" indent="-457200" algn="just">
              <a:buFont typeface="+mj-lt"/>
              <a:buAutoNum type="alphaUcPeriod"/>
            </a:pPr>
            <a:r>
              <a:rPr lang="en-US" sz="1900" dirty="0">
                <a:sym typeface="Wingdings" pitchFamily="2" charset="2"/>
              </a:rPr>
              <a:t>the </a:t>
            </a:r>
            <a:r>
              <a:rPr lang="en-US" sz="1900" b="1" dirty="0">
                <a:sym typeface="Wingdings" pitchFamily="2" charset="2"/>
              </a:rPr>
              <a:t>Union Customs Code</a:t>
            </a:r>
            <a:r>
              <a:rPr lang="en-US" sz="1900" dirty="0">
                <a:sym typeface="Wingdings" pitchFamily="2" charset="2"/>
              </a:rPr>
              <a:t>, Regulation (EU) no. 952/2013 of 9 October 2013, which contains the general substantive rules for the application of taxes and measures in the framework of trade with third countries. Namely, the 288 articles of the Code regulate: </a:t>
            </a:r>
          </a:p>
          <a:p>
            <a:pPr marL="400050" lvl="1" indent="0" algn="just">
              <a:buNone/>
            </a:pPr>
            <a:r>
              <a:rPr lang="en-US" sz="1900" dirty="0">
                <a:sym typeface="Wingdings" pitchFamily="2" charset="2"/>
              </a:rPr>
              <a:t>		•  the objective and subjective conditions of taxation;</a:t>
            </a:r>
          </a:p>
          <a:p>
            <a:pPr marL="400050" lvl="1" indent="0" algn="just">
              <a:buNone/>
            </a:pPr>
            <a:r>
              <a:rPr lang="en-US" sz="1900" dirty="0">
                <a:sym typeface="Wingdings" pitchFamily="2" charset="2"/>
              </a:rPr>
              <a:t>		• the basic elements of the customs debt, i.e. quantity, quality (from which the tariff classification derives), origin and value of the goods;</a:t>
            </a:r>
          </a:p>
          <a:p>
            <a:pPr marL="400050" lvl="1" indent="0" algn="just">
              <a:buNone/>
            </a:pPr>
            <a:r>
              <a:rPr lang="en-US" sz="1900" dirty="0">
                <a:sym typeface="Wingdings" pitchFamily="2" charset="2"/>
              </a:rPr>
              <a:t>		•  the procedure to be followed for the (</a:t>
            </a:r>
            <a:r>
              <a:rPr lang="en-US" sz="1900" dirty="0" err="1">
                <a:sym typeface="Wingdings" pitchFamily="2" charset="2"/>
              </a:rPr>
              <a:t>i</a:t>
            </a:r>
            <a:r>
              <a:rPr lang="en-US" sz="1900" dirty="0">
                <a:sym typeface="Wingdings" pitchFamily="2" charset="2"/>
              </a:rPr>
              <a:t>) introduction of the goods into the EU territory and (ii) assignment of the chosen customs-approved treatment or use;			</a:t>
            </a:r>
          </a:p>
          <a:p>
            <a:pPr marL="400050" lvl="1" indent="0" algn="just">
              <a:buNone/>
            </a:pPr>
            <a:r>
              <a:rPr lang="en-US" sz="1900" dirty="0">
                <a:sym typeface="Wingdings" pitchFamily="2" charset="2"/>
              </a:rPr>
              <a:t>		•  the ordinary customs procedures (release for free circulation, export) and special procedures (processing, storage, transit, final destination)</a:t>
            </a:r>
          </a:p>
          <a:p>
            <a:pPr marL="400050" lvl="1" indent="0" algn="just">
              <a:buNone/>
            </a:pPr>
            <a:r>
              <a:rPr lang="en-US" sz="1900" dirty="0">
                <a:sym typeface="Wingdings" pitchFamily="2" charset="2"/>
              </a:rPr>
              <a:t>The guiding spirit of the UCC is to facilitate trade between the Union and the rest of the world as much as possible through the adoption of simple, fast and uniform customs procedures within a context of increasing </a:t>
            </a:r>
            <a:r>
              <a:rPr lang="en-US" sz="1900" dirty="0" err="1">
                <a:sym typeface="Wingdings" pitchFamily="2" charset="2"/>
              </a:rPr>
              <a:t>computerisation</a:t>
            </a:r>
            <a:r>
              <a:rPr lang="en-US" sz="1900" dirty="0">
                <a:sym typeface="Wingdings" pitchFamily="2" charset="2"/>
              </a:rPr>
              <a:t> aimed at the complete abandonment of paper-based procedures.</a:t>
            </a:r>
          </a:p>
        </p:txBody>
      </p:sp>
      <p:sp>
        <p:nvSpPr>
          <p:cNvPr id="4" name="Segnaposto piè di pagina 3">
            <a:extLst>
              <a:ext uri="{FF2B5EF4-FFF2-40B4-BE49-F238E27FC236}">
                <a16:creationId xmlns:a16="http://schemas.microsoft.com/office/drawing/2014/main" id="{898487DB-5993-495E-3429-36DEB15CCD7B}"/>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F8C458BD-7E6E-036E-3604-D9D60760F7A5}"/>
              </a:ext>
            </a:extLst>
          </p:cNvPr>
          <p:cNvSpPr>
            <a:spLocks noGrp="1"/>
          </p:cNvSpPr>
          <p:nvPr>
            <p:ph type="sldNum" sz="quarter" idx="12"/>
          </p:nvPr>
        </p:nvSpPr>
        <p:spPr/>
        <p:txBody>
          <a:bodyPr/>
          <a:lstStyle/>
          <a:p>
            <a:fld id="{8C78715A-8BC9-47D3-917F-06D9AC818EBB}" type="slidenum">
              <a:rPr lang="it-IT" smtClean="0"/>
              <a:pPr/>
              <a:t>30</a:t>
            </a:fld>
            <a:endParaRPr lang="it-IT" dirty="0"/>
          </a:p>
        </p:txBody>
      </p:sp>
    </p:spTree>
    <p:extLst>
      <p:ext uri="{BB962C8B-B14F-4D97-AF65-F5344CB8AC3E}">
        <p14:creationId xmlns:p14="http://schemas.microsoft.com/office/powerpoint/2010/main" val="15397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E0DCE-6161-B451-5CA9-54FCB1115968}"/>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39609BC8-03D8-4611-133E-FBB784D94A03}"/>
              </a:ext>
            </a:extLst>
          </p:cNvPr>
          <p:cNvSpPr>
            <a:spLocks noGrp="1"/>
          </p:cNvSpPr>
          <p:nvPr>
            <p:ph type="title"/>
          </p:nvPr>
        </p:nvSpPr>
        <p:spPr>
          <a:xfrm>
            <a:off x="2063552" y="404664"/>
            <a:ext cx="8147248" cy="1154392"/>
          </a:xfrm>
        </p:spPr>
        <p:txBody>
          <a:bodyPr>
            <a:normAutofit/>
          </a:bodyPr>
          <a:lstStyle/>
          <a:p>
            <a:r>
              <a:rPr lang="en-US" sz="3800" b="1" dirty="0"/>
              <a:t>Customs law</a:t>
            </a:r>
          </a:p>
        </p:txBody>
      </p:sp>
      <p:sp>
        <p:nvSpPr>
          <p:cNvPr id="3" name="Segnaposto contenuto 2">
            <a:extLst>
              <a:ext uri="{FF2B5EF4-FFF2-40B4-BE49-F238E27FC236}">
                <a16:creationId xmlns:a16="http://schemas.microsoft.com/office/drawing/2014/main" id="{901A3981-D447-2A3F-B2C2-9448440F1304}"/>
              </a:ext>
            </a:extLst>
          </p:cNvPr>
          <p:cNvSpPr>
            <a:spLocks noGrp="1"/>
          </p:cNvSpPr>
          <p:nvPr>
            <p:ph idx="1"/>
          </p:nvPr>
        </p:nvSpPr>
        <p:spPr>
          <a:xfrm>
            <a:off x="998668" y="1251856"/>
            <a:ext cx="9353872" cy="5464629"/>
          </a:xfrm>
        </p:spPr>
        <p:txBody>
          <a:bodyPr>
            <a:normAutofit fontScale="85000" lnSpcReduction="10000"/>
          </a:bodyPr>
          <a:lstStyle/>
          <a:p>
            <a:pPr marL="857250" lvl="1" indent="-457200" algn="just">
              <a:buFont typeface="+mj-lt"/>
              <a:buAutoNum type="alphaUcPeriod" startAt="2"/>
            </a:pPr>
            <a:r>
              <a:rPr lang="en-US" sz="1900" dirty="0">
                <a:sym typeface="Wingdings" pitchFamily="2" charset="2"/>
              </a:rPr>
              <a:t>Delegated Regulation no. 2446 of 28 July 2015, which supplements the UCC in relation to the modalities specifying certain provisions and in which the operational details of all basic institutions are defined;                                </a:t>
            </a:r>
          </a:p>
          <a:p>
            <a:pPr marL="857250" lvl="1" indent="-457200" algn="just">
              <a:buFont typeface="+mj-lt"/>
              <a:buAutoNum type="alphaUcPeriod" startAt="2"/>
            </a:pPr>
            <a:r>
              <a:rPr lang="en-US" sz="1900" dirty="0">
                <a:sym typeface="Wingdings" pitchFamily="2" charset="2"/>
              </a:rPr>
              <a:t>Implementing Regulation no. 2447 of 24 November 2015, laying down detailed rules for the implementation of certain UCC provisions;                                </a:t>
            </a:r>
          </a:p>
          <a:p>
            <a:pPr marL="857250" lvl="1" indent="-457200" algn="just">
              <a:buFont typeface="+mj-lt"/>
              <a:buAutoNum type="alphaUcPeriod" startAt="2"/>
            </a:pPr>
            <a:r>
              <a:rPr lang="en-US" sz="1900" dirty="0">
                <a:sym typeface="Wingdings" pitchFamily="2" charset="2"/>
              </a:rPr>
              <a:t>Transitional Delegated Regulation no. 341 of 17 December 2015, which supplements the UCC in respect of transitional rules concerning certain provisions in cases where the relevant electronic systems are not yet operational and amends the RD;                                 </a:t>
            </a:r>
          </a:p>
          <a:p>
            <a:pPr marL="857250" lvl="1" indent="-457200" algn="just">
              <a:buFont typeface="+mj-lt"/>
              <a:buAutoNum type="alphaUcPeriod" startAt="2"/>
            </a:pPr>
            <a:r>
              <a:rPr lang="en-US" sz="1900" dirty="0">
                <a:sym typeface="Wingdings" pitchFamily="2" charset="2"/>
              </a:rPr>
              <a:t>Commission Implementing Decision (EU) 2016/578 of 11 April 2016 (CID), establishing the Work </a:t>
            </a:r>
            <a:r>
              <a:rPr lang="en-US" sz="1900" dirty="0" err="1">
                <a:sym typeface="Wingdings" pitchFamily="2" charset="2"/>
              </a:rPr>
              <a:t>Programme</a:t>
            </a:r>
            <a:r>
              <a:rPr lang="en-US" sz="1900" dirty="0">
                <a:sym typeface="Wingdings" pitchFamily="2" charset="2"/>
              </a:rPr>
              <a:t> relating to the development and deployment of the electronic systems provided for in the Union Customs Code for the exchange of information between customs authorities and with the Commission and for the storage of such information;                                </a:t>
            </a:r>
          </a:p>
          <a:p>
            <a:pPr marL="857250" lvl="1" indent="-457200" algn="just">
              <a:buFont typeface="+mj-lt"/>
              <a:buAutoNum type="alphaUcPeriod" startAt="2"/>
            </a:pPr>
            <a:r>
              <a:rPr lang="en-US" sz="1900" dirty="0">
                <a:sym typeface="Wingdings" pitchFamily="2" charset="2"/>
              </a:rPr>
              <a:t>National Decree no. 141, 26/09/2024 that repealed the Consolidated Act on Customs Laws approved by Presidential Decree no. 43 of 23 January 1973, which contained the main rules governing the national </a:t>
            </a:r>
            <a:r>
              <a:rPr lang="en-US" sz="1900" dirty="0" err="1">
                <a:sym typeface="Wingdings" pitchFamily="2" charset="2"/>
              </a:rPr>
              <a:t>organisation</a:t>
            </a:r>
            <a:r>
              <a:rPr lang="en-US" sz="1900" dirty="0">
                <a:sym typeface="Wingdings" pitchFamily="2" charset="2"/>
              </a:rPr>
              <a:t> of customs services, supervisory measures and control powers, and the criminal and administrative penalties that can be imposed in case of infringement.</a:t>
            </a:r>
          </a:p>
          <a:p>
            <a:pPr marL="400050" lvl="1" indent="0" algn="just">
              <a:buNone/>
            </a:pPr>
            <a:r>
              <a:rPr lang="en-US" sz="1900" dirty="0">
                <a:sym typeface="Wingdings" pitchFamily="2" charset="2"/>
              </a:rPr>
              <a:t>National Decree n. 141/2024 contains National Provisions Supplementing the Customs Code of the Union.</a:t>
            </a:r>
          </a:p>
        </p:txBody>
      </p:sp>
      <p:sp>
        <p:nvSpPr>
          <p:cNvPr id="4" name="Segnaposto piè di pagina 3">
            <a:extLst>
              <a:ext uri="{FF2B5EF4-FFF2-40B4-BE49-F238E27FC236}">
                <a16:creationId xmlns:a16="http://schemas.microsoft.com/office/drawing/2014/main" id="{73A880BF-95A6-8A32-99AD-96BD98069553}"/>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19037C47-F0C4-4EB5-6446-23C3A8519DCF}"/>
              </a:ext>
            </a:extLst>
          </p:cNvPr>
          <p:cNvSpPr>
            <a:spLocks noGrp="1"/>
          </p:cNvSpPr>
          <p:nvPr>
            <p:ph type="sldNum" sz="quarter" idx="12"/>
          </p:nvPr>
        </p:nvSpPr>
        <p:spPr/>
        <p:txBody>
          <a:bodyPr/>
          <a:lstStyle/>
          <a:p>
            <a:fld id="{8C78715A-8BC9-47D3-917F-06D9AC818EBB}" type="slidenum">
              <a:rPr lang="it-IT" smtClean="0"/>
              <a:pPr/>
              <a:t>31</a:t>
            </a:fld>
            <a:endParaRPr lang="it-IT" dirty="0"/>
          </a:p>
        </p:txBody>
      </p:sp>
    </p:spTree>
    <p:extLst>
      <p:ext uri="{BB962C8B-B14F-4D97-AF65-F5344CB8AC3E}">
        <p14:creationId xmlns:p14="http://schemas.microsoft.com/office/powerpoint/2010/main" val="26215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04A6F-CC32-E5A9-E203-50D0A79B7B43}"/>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34F2FEF6-9E73-D66D-5688-9490E612D9CE}"/>
              </a:ext>
            </a:extLst>
          </p:cNvPr>
          <p:cNvSpPr>
            <a:spLocks noGrp="1"/>
          </p:cNvSpPr>
          <p:nvPr>
            <p:ph type="title"/>
          </p:nvPr>
        </p:nvSpPr>
        <p:spPr>
          <a:xfrm>
            <a:off x="2063552" y="404664"/>
            <a:ext cx="8147248" cy="1154392"/>
          </a:xfrm>
        </p:spPr>
        <p:txBody>
          <a:bodyPr>
            <a:normAutofit/>
          </a:bodyPr>
          <a:lstStyle/>
          <a:p>
            <a:r>
              <a:rPr lang="en-US" sz="3800" b="1" dirty="0"/>
              <a:t>Customs law</a:t>
            </a:r>
          </a:p>
        </p:txBody>
      </p:sp>
      <p:sp>
        <p:nvSpPr>
          <p:cNvPr id="3" name="Segnaposto contenuto 2">
            <a:extLst>
              <a:ext uri="{FF2B5EF4-FFF2-40B4-BE49-F238E27FC236}">
                <a16:creationId xmlns:a16="http://schemas.microsoft.com/office/drawing/2014/main" id="{5506D586-2556-8003-A705-59E1281DDA81}"/>
              </a:ext>
            </a:extLst>
          </p:cNvPr>
          <p:cNvSpPr>
            <a:spLocks noGrp="1"/>
          </p:cNvSpPr>
          <p:nvPr>
            <p:ph idx="1"/>
          </p:nvPr>
        </p:nvSpPr>
        <p:spPr>
          <a:xfrm>
            <a:off x="998668" y="1251856"/>
            <a:ext cx="9353872" cy="5464629"/>
          </a:xfrm>
        </p:spPr>
        <p:txBody>
          <a:bodyPr>
            <a:normAutofit fontScale="92500" lnSpcReduction="20000"/>
          </a:bodyPr>
          <a:lstStyle/>
          <a:p>
            <a:pPr algn="just"/>
            <a:r>
              <a:rPr lang="en-US" dirty="0">
                <a:sym typeface="Wingdings" pitchFamily="2" charset="2"/>
              </a:rPr>
              <a:t>The application of customs duties has always been closely linked to the issue of territoriality: customs duties are in fact taxes that each State (and/or union of States) imposes on those who bring goods into or take them out of its territory and have economic policy purposes, being used to protect certain domestic production against competition from similar goods from foreign countries (in the case of imports), or as a barrier to the exit of certain domestic products deemed critical or sensitive (in the case of exports).         </a:t>
            </a:r>
          </a:p>
          <a:p>
            <a:pPr algn="just"/>
            <a:r>
              <a:rPr lang="en-US" dirty="0">
                <a:sym typeface="Wingdings" pitchFamily="2" charset="2"/>
              </a:rPr>
              <a:t>A very important role has the Customs Agency. It inspects goods that are presented at border (land or sea) or inland offices and also ascertains their characteristics, which are relevant to the determination of the levy, i.e., as we shall see, quantity, quality, value and origin.         </a:t>
            </a:r>
          </a:p>
          <a:p>
            <a:pPr algn="just"/>
            <a:r>
              <a:rPr lang="en-US" sz="2100" dirty="0">
                <a:sym typeface="Wingdings" pitchFamily="2" charset="2"/>
              </a:rPr>
              <a:t>The Customs Agency is responsible for the application of all customs duties on imported goods, a category which includes:</a:t>
            </a:r>
          </a:p>
          <a:p>
            <a:pPr lvl="1" algn="just">
              <a:buFont typeface="Courier New" panose="02070309020205020404" pitchFamily="49" charset="0"/>
              <a:buChar char="o"/>
            </a:pPr>
            <a:r>
              <a:rPr lang="en-US" sz="2100" dirty="0">
                <a:sym typeface="Wingdings" pitchFamily="2" charset="2"/>
              </a:rPr>
              <a:t>duties in a strict sense;</a:t>
            </a:r>
          </a:p>
          <a:p>
            <a:pPr lvl="1" algn="just">
              <a:buFont typeface="Courier New" panose="02070309020205020404" pitchFamily="49" charset="0"/>
              <a:buChar char="o"/>
            </a:pPr>
            <a:r>
              <a:rPr lang="en-US" sz="2100" dirty="0">
                <a:sym typeface="Wingdings" pitchFamily="2" charset="2"/>
              </a:rPr>
              <a:t>border charges (a broader genus comprising duties and import VAT); </a:t>
            </a:r>
          </a:p>
          <a:p>
            <a:pPr lvl="1" algn="just">
              <a:buFont typeface="Courier New" panose="02070309020205020404" pitchFamily="49" charset="0"/>
              <a:buChar char="o"/>
            </a:pPr>
            <a:r>
              <a:rPr lang="en-US" sz="2100" dirty="0">
                <a:sym typeface="Wingdings" pitchFamily="2" charset="2"/>
              </a:rPr>
              <a:t>any other non-tax charges that the Customs Agency is required to collect (such as warehouse fees, statistical fees, health inspection fees, etc., which are based on the provision of a specific service to the trader).</a:t>
            </a:r>
          </a:p>
        </p:txBody>
      </p:sp>
      <p:sp>
        <p:nvSpPr>
          <p:cNvPr id="4" name="Segnaposto piè di pagina 3">
            <a:extLst>
              <a:ext uri="{FF2B5EF4-FFF2-40B4-BE49-F238E27FC236}">
                <a16:creationId xmlns:a16="http://schemas.microsoft.com/office/drawing/2014/main" id="{B25FFC29-A770-F92A-16A0-A74071A63065}"/>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8B3B42B0-A0F8-4099-7BF8-BC32123F99BE}"/>
              </a:ext>
            </a:extLst>
          </p:cNvPr>
          <p:cNvSpPr>
            <a:spLocks noGrp="1"/>
          </p:cNvSpPr>
          <p:nvPr>
            <p:ph type="sldNum" sz="quarter" idx="12"/>
          </p:nvPr>
        </p:nvSpPr>
        <p:spPr/>
        <p:txBody>
          <a:bodyPr/>
          <a:lstStyle/>
          <a:p>
            <a:fld id="{8C78715A-8BC9-47D3-917F-06D9AC818EBB}" type="slidenum">
              <a:rPr lang="it-IT" smtClean="0"/>
              <a:pPr/>
              <a:t>32</a:t>
            </a:fld>
            <a:endParaRPr lang="it-IT" dirty="0"/>
          </a:p>
        </p:txBody>
      </p:sp>
    </p:spTree>
    <p:extLst>
      <p:ext uri="{BB962C8B-B14F-4D97-AF65-F5344CB8AC3E}">
        <p14:creationId xmlns:p14="http://schemas.microsoft.com/office/powerpoint/2010/main" val="298075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EB37DA-7BDB-5245-9753-BAA8DD19174B}"/>
            </a:ext>
          </a:extLst>
        </p:cNvPr>
        <p:cNvGrpSpPr/>
        <p:nvPr/>
      </p:nvGrpSpPr>
      <p:grpSpPr>
        <a:xfrm>
          <a:off x="0" y="0"/>
          <a:ext cx="0" cy="0"/>
          <a:chOff x="0" y="0"/>
          <a:chExt cx="0" cy="0"/>
        </a:xfrm>
      </p:grpSpPr>
      <p:sp>
        <p:nvSpPr>
          <p:cNvPr id="2" name="Titolo 1">
            <a:extLst>
              <a:ext uri="{FF2B5EF4-FFF2-40B4-BE49-F238E27FC236}">
                <a16:creationId xmlns:a16="http://schemas.microsoft.com/office/drawing/2014/main" id="{491BBD1E-7F46-3FA2-F79C-31AD39DD8143}"/>
              </a:ext>
            </a:extLst>
          </p:cNvPr>
          <p:cNvSpPr>
            <a:spLocks noGrp="1"/>
          </p:cNvSpPr>
          <p:nvPr>
            <p:ph type="title"/>
          </p:nvPr>
        </p:nvSpPr>
        <p:spPr>
          <a:xfrm>
            <a:off x="2063552" y="404664"/>
            <a:ext cx="8147248" cy="1154392"/>
          </a:xfrm>
        </p:spPr>
        <p:txBody>
          <a:bodyPr>
            <a:normAutofit/>
          </a:bodyPr>
          <a:lstStyle/>
          <a:p>
            <a:r>
              <a:rPr lang="en-US" sz="3800" b="1" dirty="0"/>
              <a:t>Customs law</a:t>
            </a:r>
          </a:p>
        </p:txBody>
      </p:sp>
      <p:sp>
        <p:nvSpPr>
          <p:cNvPr id="3" name="Segnaposto contenuto 2">
            <a:extLst>
              <a:ext uri="{FF2B5EF4-FFF2-40B4-BE49-F238E27FC236}">
                <a16:creationId xmlns:a16="http://schemas.microsoft.com/office/drawing/2014/main" id="{FA0100E4-885D-0D4C-5FB7-74859B90D020}"/>
              </a:ext>
            </a:extLst>
          </p:cNvPr>
          <p:cNvSpPr>
            <a:spLocks noGrp="1"/>
          </p:cNvSpPr>
          <p:nvPr>
            <p:ph idx="1"/>
          </p:nvPr>
        </p:nvSpPr>
        <p:spPr>
          <a:xfrm>
            <a:off x="998668" y="1251856"/>
            <a:ext cx="9353872" cy="5464629"/>
          </a:xfrm>
        </p:spPr>
        <p:txBody>
          <a:bodyPr>
            <a:normAutofit/>
          </a:bodyPr>
          <a:lstStyle/>
          <a:p>
            <a:pPr algn="just"/>
            <a:r>
              <a:rPr lang="en-US" sz="2100" dirty="0">
                <a:sym typeface="Wingdings" pitchFamily="2" charset="2"/>
              </a:rPr>
              <a:t> As to the determination of the amount of duty, this is done by applying a duty rate to the taxable amount, determined, depending on the type of duty, by the value or quantity of the goods. The amount of duty thus determined may be affected, upwards or downwards, by other circumstances or characteristics of the goods (especially their origin).</a:t>
            </a:r>
          </a:p>
        </p:txBody>
      </p:sp>
      <p:sp>
        <p:nvSpPr>
          <p:cNvPr id="4" name="Segnaposto piè di pagina 3">
            <a:extLst>
              <a:ext uri="{FF2B5EF4-FFF2-40B4-BE49-F238E27FC236}">
                <a16:creationId xmlns:a16="http://schemas.microsoft.com/office/drawing/2014/main" id="{CC1D2DEA-68C4-20A4-28F5-EA2B2C7C0A89}"/>
              </a:ext>
            </a:extLst>
          </p:cNvPr>
          <p:cNvSpPr>
            <a:spLocks noGrp="1"/>
          </p:cNvSpPr>
          <p:nvPr>
            <p:ph type="ftr" sz="quarter" idx="11"/>
          </p:nvPr>
        </p:nvSpPr>
        <p:spPr/>
        <p:txBody>
          <a:bodyPr/>
          <a:lstStyle/>
          <a:p>
            <a:r>
              <a:rPr lang="it-IT" dirty="0"/>
              <a:t>Prof. L. del Federico - Dr.Silvia Giorgi</a:t>
            </a:r>
          </a:p>
        </p:txBody>
      </p:sp>
      <p:sp>
        <p:nvSpPr>
          <p:cNvPr id="5" name="Segnaposto numero diapositiva 4">
            <a:extLst>
              <a:ext uri="{FF2B5EF4-FFF2-40B4-BE49-F238E27FC236}">
                <a16:creationId xmlns:a16="http://schemas.microsoft.com/office/drawing/2014/main" id="{71496B4A-5673-D1BE-C45E-B726FBA19994}"/>
              </a:ext>
            </a:extLst>
          </p:cNvPr>
          <p:cNvSpPr>
            <a:spLocks noGrp="1"/>
          </p:cNvSpPr>
          <p:nvPr>
            <p:ph type="sldNum" sz="quarter" idx="12"/>
          </p:nvPr>
        </p:nvSpPr>
        <p:spPr/>
        <p:txBody>
          <a:bodyPr/>
          <a:lstStyle/>
          <a:p>
            <a:fld id="{8C78715A-8BC9-47D3-917F-06D9AC818EBB}" type="slidenum">
              <a:rPr lang="it-IT" smtClean="0"/>
              <a:pPr/>
              <a:t>33</a:t>
            </a:fld>
            <a:endParaRPr lang="it-IT" dirty="0"/>
          </a:p>
        </p:txBody>
      </p:sp>
    </p:spTree>
    <p:extLst>
      <p:ext uri="{BB962C8B-B14F-4D97-AF65-F5344CB8AC3E}">
        <p14:creationId xmlns:p14="http://schemas.microsoft.com/office/powerpoint/2010/main" val="3983293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55FE1-AE3F-5BD5-E4F6-5FE28FCB15AD}"/>
            </a:ext>
          </a:extLst>
        </p:cNvPr>
        <p:cNvGrpSpPr/>
        <p:nvPr/>
      </p:nvGrpSpPr>
      <p:grpSpPr>
        <a:xfrm>
          <a:off x="0" y="0"/>
          <a:ext cx="0" cy="0"/>
          <a:chOff x="0" y="0"/>
          <a:chExt cx="0" cy="0"/>
        </a:xfrm>
      </p:grpSpPr>
      <p:pic>
        <p:nvPicPr>
          <p:cNvPr id="6" name="Immagine 5" descr="corporate-tax-compliance-in-the-netherlands.jpg">
            <a:extLst>
              <a:ext uri="{FF2B5EF4-FFF2-40B4-BE49-F238E27FC236}">
                <a16:creationId xmlns:a16="http://schemas.microsoft.com/office/drawing/2014/main" id="{02C9BECC-A04D-CF27-629F-0AE16DC6F86E}"/>
              </a:ext>
            </a:extLst>
          </p:cNvPr>
          <p:cNvPicPr>
            <a:picLocks noChangeAspect="1"/>
          </p:cNvPicPr>
          <p:nvPr/>
        </p:nvPicPr>
        <p:blipFill>
          <a:blip r:embed="rId2" cstate="print">
            <a:duotone>
              <a:schemeClr val="accent3">
                <a:shade val="45000"/>
                <a:satMod val="135000"/>
              </a:schemeClr>
              <a:prstClr val="white"/>
            </a:duotone>
            <a:lum bright="15000" contrast="-10000"/>
          </a:blip>
          <a:srcRect b="3738"/>
          <a:stretch>
            <a:fillRect/>
          </a:stretch>
        </p:blipFill>
        <p:spPr>
          <a:xfrm>
            <a:off x="8590301" y="0"/>
            <a:ext cx="1826569" cy="2457410"/>
          </a:xfrm>
          <a:prstGeom prst="rect">
            <a:avLst/>
          </a:prstGeom>
        </p:spPr>
      </p:pic>
      <p:sp>
        <p:nvSpPr>
          <p:cNvPr id="2" name="Titolo 1">
            <a:extLst>
              <a:ext uri="{FF2B5EF4-FFF2-40B4-BE49-F238E27FC236}">
                <a16:creationId xmlns:a16="http://schemas.microsoft.com/office/drawing/2014/main" id="{5F9A88A6-6A49-9827-986C-FBF1969536F7}"/>
              </a:ext>
            </a:extLst>
          </p:cNvPr>
          <p:cNvSpPr>
            <a:spLocks noGrp="1"/>
          </p:cNvSpPr>
          <p:nvPr>
            <p:ph type="title"/>
          </p:nvPr>
        </p:nvSpPr>
        <p:spPr/>
        <p:txBody>
          <a:bodyPr/>
          <a:lstStyle/>
          <a:p>
            <a:r>
              <a:rPr lang="it-IT" dirty="0" err="1"/>
              <a:t>Check</a:t>
            </a:r>
            <a:r>
              <a:rPr lang="it-IT" dirty="0"/>
              <a:t> - Point</a:t>
            </a:r>
          </a:p>
        </p:txBody>
      </p:sp>
      <p:sp>
        <p:nvSpPr>
          <p:cNvPr id="3" name="Segnaposto contenuto 2">
            <a:extLst>
              <a:ext uri="{FF2B5EF4-FFF2-40B4-BE49-F238E27FC236}">
                <a16:creationId xmlns:a16="http://schemas.microsoft.com/office/drawing/2014/main" id="{63BB8E7E-248B-BF11-BFF2-F70E25EF4B40}"/>
              </a:ext>
            </a:extLst>
          </p:cNvPr>
          <p:cNvSpPr>
            <a:spLocks noGrp="1"/>
          </p:cNvSpPr>
          <p:nvPr>
            <p:ph idx="1"/>
          </p:nvPr>
        </p:nvSpPr>
        <p:spPr>
          <a:xfrm>
            <a:off x="1158129" y="2021219"/>
            <a:ext cx="8946541" cy="4195481"/>
          </a:xfrm>
        </p:spPr>
        <p:txBody>
          <a:bodyPr>
            <a:noAutofit/>
          </a:bodyPr>
          <a:lstStyle/>
          <a:p>
            <a:r>
              <a:rPr lang="en-US" dirty="0"/>
              <a:t>Are Imports taxable?</a:t>
            </a:r>
          </a:p>
          <a:p>
            <a:pPr marL="0" indent="0">
              <a:buNone/>
            </a:pPr>
            <a:endParaRPr lang="en-US" dirty="0"/>
          </a:p>
          <a:p>
            <a:r>
              <a:rPr lang="en-US" dirty="0"/>
              <a:t>Why is so important the </a:t>
            </a:r>
            <a:r>
              <a:rPr lang="en-US" dirty="0">
                <a:sym typeface="Wingdings" pitchFamily="2" charset="2"/>
              </a:rPr>
              <a:t>Customs Agency</a:t>
            </a:r>
            <a:r>
              <a:rPr lang="en-US" dirty="0"/>
              <a:t>?</a:t>
            </a:r>
          </a:p>
          <a:p>
            <a:pPr marL="0" indent="0">
              <a:buNone/>
            </a:pPr>
            <a:endParaRPr lang="en-US" dirty="0"/>
          </a:p>
        </p:txBody>
      </p:sp>
      <p:sp>
        <p:nvSpPr>
          <p:cNvPr id="4" name="Segnaposto piè di pagina 3">
            <a:extLst>
              <a:ext uri="{FF2B5EF4-FFF2-40B4-BE49-F238E27FC236}">
                <a16:creationId xmlns:a16="http://schemas.microsoft.com/office/drawing/2014/main" id="{0CADAB8C-7E3C-B19E-0BF3-359034977544}"/>
              </a:ext>
            </a:extLst>
          </p:cNvPr>
          <p:cNvSpPr>
            <a:spLocks noGrp="1"/>
          </p:cNvSpPr>
          <p:nvPr>
            <p:ph type="ftr" sz="quarter" idx="11"/>
          </p:nvPr>
        </p:nvSpPr>
        <p:spPr/>
        <p:txBody>
          <a:bodyPr/>
          <a:lstStyle/>
          <a:p>
            <a:r>
              <a:rPr lang="it-IT"/>
              <a:t>Prof. L. del Federico - Dr.Silvia Giorgi</a:t>
            </a:r>
          </a:p>
        </p:txBody>
      </p:sp>
      <p:sp>
        <p:nvSpPr>
          <p:cNvPr id="5" name="Segnaposto numero diapositiva 4">
            <a:extLst>
              <a:ext uri="{FF2B5EF4-FFF2-40B4-BE49-F238E27FC236}">
                <a16:creationId xmlns:a16="http://schemas.microsoft.com/office/drawing/2014/main" id="{8B3E260A-F77C-0F86-A81B-906E59E7B456}"/>
              </a:ext>
            </a:extLst>
          </p:cNvPr>
          <p:cNvSpPr>
            <a:spLocks noGrp="1"/>
          </p:cNvSpPr>
          <p:nvPr>
            <p:ph type="sldNum" sz="quarter" idx="12"/>
          </p:nvPr>
        </p:nvSpPr>
        <p:spPr/>
        <p:txBody>
          <a:bodyPr/>
          <a:lstStyle/>
          <a:p>
            <a:fld id="{8C78715A-8BC9-47D3-917F-06D9AC818EBB}" type="slidenum">
              <a:rPr lang="it-IT" smtClean="0"/>
              <a:pPr/>
              <a:t>34</a:t>
            </a:fld>
            <a:endParaRPr lang="it-IT"/>
          </a:p>
        </p:txBody>
      </p:sp>
    </p:spTree>
    <p:extLst>
      <p:ext uri="{BB962C8B-B14F-4D97-AF65-F5344CB8AC3E}">
        <p14:creationId xmlns:p14="http://schemas.microsoft.com/office/powerpoint/2010/main" val="9615379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e">
  <a:themeElements>
    <a:clrScheme name="Ione">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e">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e">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Ion</Template>
  <TotalTime>0</TotalTime>
  <Words>5213</Words>
  <Application>Microsoft Office PowerPoint</Application>
  <PresentationFormat>Widescreen</PresentationFormat>
  <Paragraphs>289</Paragraphs>
  <Slides>34</Slides>
  <Notes>1</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34</vt:i4>
      </vt:variant>
    </vt:vector>
  </HeadingPairs>
  <TitlesOfParts>
    <vt:vector size="40" baseType="lpstr">
      <vt:lpstr>Aptos</vt:lpstr>
      <vt:lpstr>Century Gothic</vt:lpstr>
      <vt:lpstr>Courier New</vt:lpstr>
      <vt:lpstr>Wingdings</vt:lpstr>
      <vt:lpstr>Wingdings 3</vt:lpstr>
      <vt:lpstr>Ione</vt:lpstr>
      <vt:lpstr>  TAX LAW  Module VI</vt:lpstr>
      <vt:lpstr>OUTLINE: I part</vt:lpstr>
      <vt:lpstr>VAT: introduction</vt:lpstr>
      <vt:lpstr>Directives</vt:lpstr>
      <vt:lpstr>VAT prerequisites</vt:lpstr>
      <vt:lpstr>Territorial prerequisites</vt:lpstr>
      <vt:lpstr>Territorial prerequisites</vt:lpstr>
      <vt:lpstr>Different operations</vt:lpstr>
      <vt:lpstr>Determination of the tax</vt:lpstr>
      <vt:lpstr>Example</vt:lpstr>
      <vt:lpstr>Example</vt:lpstr>
      <vt:lpstr>Check - Point</vt:lpstr>
      <vt:lpstr>OUTLINE: II part</vt:lpstr>
      <vt:lpstr>Cross-border transactions in EU: origin and definitions</vt:lpstr>
      <vt:lpstr>Cross-border transactions in EU: origin and definitions</vt:lpstr>
      <vt:lpstr>Application of VAT to intra-EU transactions</vt:lpstr>
      <vt:lpstr>Application of VAT to intra-EU transactions</vt:lpstr>
      <vt:lpstr>Application of VAT to intra-EU transactions</vt:lpstr>
      <vt:lpstr>Non-EU transactions in general</vt:lpstr>
      <vt:lpstr>VAT on exports</vt:lpstr>
      <vt:lpstr>VAT on exports</vt:lpstr>
      <vt:lpstr>International services</vt:lpstr>
      <vt:lpstr>Check - Point</vt:lpstr>
      <vt:lpstr>OUTLINE: III part</vt:lpstr>
      <vt:lpstr>VAT on imports</vt:lpstr>
      <vt:lpstr>VAT on imports</vt:lpstr>
      <vt:lpstr>Conclusive remarks</vt:lpstr>
      <vt:lpstr>Customs law</vt:lpstr>
      <vt:lpstr>Customs law</vt:lpstr>
      <vt:lpstr>Customs law</vt:lpstr>
      <vt:lpstr>Customs law</vt:lpstr>
      <vt:lpstr>Customs law</vt:lpstr>
      <vt:lpstr>Customs law</vt:lpstr>
      <vt:lpstr>Check - 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Silvia Giorgi</dc:creator>
  <cp:lastModifiedBy>Lorenzo del Federico</cp:lastModifiedBy>
  <cp:revision>20</cp:revision>
  <dcterms:created xsi:type="dcterms:W3CDTF">2025-03-07T17:03:22Z</dcterms:created>
  <dcterms:modified xsi:type="dcterms:W3CDTF">2026-02-23T11:27:04Z</dcterms:modified>
</cp:coreProperties>
</file>